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74" r:id="rId2"/>
  </p:sldMasterIdLst>
  <p:notesMasterIdLst>
    <p:notesMasterId r:id="rId16"/>
  </p:notesMasterIdLst>
  <p:sldIdLst>
    <p:sldId id="256" r:id="rId3"/>
    <p:sldId id="464" r:id="rId4"/>
    <p:sldId id="445" r:id="rId5"/>
    <p:sldId id="467" r:id="rId6"/>
    <p:sldId id="447" r:id="rId7"/>
    <p:sldId id="451" r:id="rId8"/>
    <p:sldId id="452" r:id="rId9"/>
    <p:sldId id="468" r:id="rId10"/>
    <p:sldId id="469" r:id="rId11"/>
    <p:sldId id="461" r:id="rId12"/>
    <p:sldId id="474" r:id="rId13"/>
    <p:sldId id="434" r:id="rId14"/>
    <p:sldId id="435"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F8E"/>
    <a:srgbClr val="003BB0"/>
    <a:srgbClr val="333333"/>
    <a:srgbClr val="000099"/>
    <a:srgbClr val="558ED5"/>
    <a:srgbClr val="0000FF"/>
    <a:srgbClr val="CC3300"/>
    <a:srgbClr val="006699"/>
    <a:srgbClr val="0066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942" y="-25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8FA26F-0829-43F9-B76E-C5ABCA638063}" type="datetimeFigureOut">
              <a:rPr lang="en-US" smtClean="0"/>
              <a:t>7/14/2014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997CD6-3EDC-43A1-BFE6-556DB01E9DE7}" type="slidenum">
              <a:rPr lang="en-US" smtClean="0"/>
              <a:t>‹#›</a:t>
            </a:fld>
            <a:endParaRPr lang="en-US"/>
          </a:p>
        </p:txBody>
      </p:sp>
    </p:spTree>
    <p:extLst>
      <p:ext uri="{BB962C8B-B14F-4D97-AF65-F5344CB8AC3E}">
        <p14:creationId xmlns:p14="http://schemas.microsoft.com/office/powerpoint/2010/main" val="2485865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997CD6-3EDC-43A1-BFE6-556DB01E9DE7}" type="slidenum">
              <a:rPr lang="en-US" smtClean="0"/>
              <a:t>1</a:t>
            </a:fld>
            <a:endParaRPr lang="en-US"/>
          </a:p>
        </p:txBody>
      </p:sp>
    </p:spTree>
    <p:extLst>
      <p:ext uri="{BB962C8B-B14F-4D97-AF65-F5344CB8AC3E}">
        <p14:creationId xmlns:p14="http://schemas.microsoft.com/office/powerpoint/2010/main" val="3359199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0"/>
            <a:ext cx="7772400" cy="784225"/>
          </a:xfrm>
        </p:spPr>
        <p:txBody>
          <a:bodyPr>
            <a:normAutofit/>
          </a:bodyPr>
          <a:lstStyle>
            <a:lvl1pPr>
              <a:defRPr sz="3600" baseline="0">
                <a:solidFill>
                  <a:srgbClr val="FF0000"/>
                </a:solidFill>
                <a:latin typeface="Arial" pitchFamily="34" charset="0"/>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D3622A9A-EA82-4B22-B75E-9DD465BB0ADE}" type="datetime1">
              <a:rPr lang="en-US" smtClean="0"/>
              <a:t>7/14/2014</a:t>
            </a:fld>
            <a:endParaRPr lang="en-US"/>
          </a:p>
        </p:txBody>
      </p:sp>
      <p:sp>
        <p:nvSpPr>
          <p:cNvPr id="5" name="Footer Placeholder 4"/>
          <p:cNvSpPr>
            <a:spLocks noGrp="1"/>
          </p:cNvSpPr>
          <p:nvPr>
            <p:ph type="ftr" sz="quarter" idx="11"/>
          </p:nvPr>
        </p:nvSpPr>
        <p:spPr/>
        <p:txBody>
          <a:bodyPr/>
          <a:lstStyle/>
          <a:p>
            <a:r>
              <a:rPr lang="en-US" smtClean="0"/>
              <a:t>C.Woody, EIC Detector R&amp;D Committee Meeting,  7/21/14</a:t>
            </a:r>
            <a:endParaRPr lang="en-US" dirty="0"/>
          </a:p>
        </p:txBody>
      </p:sp>
      <p:sp>
        <p:nvSpPr>
          <p:cNvPr id="6" name="Slide Number Placeholder 5"/>
          <p:cNvSpPr>
            <a:spLocks noGrp="1"/>
          </p:cNvSpPr>
          <p:nvPr>
            <p:ph type="sldNum" sz="quarter" idx="12"/>
          </p:nvPr>
        </p:nvSpPr>
        <p:spPr/>
        <p:txBody>
          <a:bodyPr/>
          <a:lstStyle/>
          <a:p>
            <a:fld id="{59EA4CFA-C3DC-4ADB-8A77-9C015038EFD0}" type="slidenum">
              <a:rPr lang="en-US" smtClean="0"/>
              <a:t>‹#›</a:t>
            </a:fld>
            <a:endParaRPr lang="en-US"/>
          </a:p>
        </p:txBody>
      </p:sp>
    </p:spTree>
    <p:extLst>
      <p:ext uri="{BB962C8B-B14F-4D97-AF65-F5344CB8AC3E}">
        <p14:creationId xmlns:p14="http://schemas.microsoft.com/office/powerpoint/2010/main" val="64128577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BF8E10-BF85-4561-85FB-E0BE36205E6F}" type="datetime1">
              <a:rPr lang="en-US" smtClean="0"/>
              <a:t>7/14/2014</a:t>
            </a:fld>
            <a:endParaRPr lang="en-US"/>
          </a:p>
        </p:txBody>
      </p:sp>
      <p:sp>
        <p:nvSpPr>
          <p:cNvPr id="5" name="Footer Placeholder 4"/>
          <p:cNvSpPr>
            <a:spLocks noGrp="1"/>
          </p:cNvSpPr>
          <p:nvPr>
            <p:ph type="ftr" sz="quarter" idx="11"/>
          </p:nvPr>
        </p:nvSpPr>
        <p:spPr/>
        <p:txBody>
          <a:bodyPr/>
          <a:lstStyle/>
          <a:p>
            <a:r>
              <a:rPr lang="en-US" smtClean="0"/>
              <a:t>C.Woody, EIC Detector R&amp;D Committee Meeting,  7/21/14</a:t>
            </a:r>
            <a:endParaRPr lang="en-US" dirty="0"/>
          </a:p>
        </p:txBody>
      </p:sp>
      <p:sp>
        <p:nvSpPr>
          <p:cNvPr id="6" name="Slide Number Placeholder 5"/>
          <p:cNvSpPr>
            <a:spLocks noGrp="1"/>
          </p:cNvSpPr>
          <p:nvPr>
            <p:ph type="sldNum" sz="quarter" idx="12"/>
          </p:nvPr>
        </p:nvSpPr>
        <p:spPr/>
        <p:txBody>
          <a:bodyPr/>
          <a:lstStyle/>
          <a:p>
            <a:fld id="{59EA4CFA-C3DC-4ADB-8A77-9C015038EFD0}" type="slidenum">
              <a:rPr lang="en-US" smtClean="0"/>
              <a:t>‹#›</a:t>
            </a:fld>
            <a:endParaRPr lang="en-US"/>
          </a:p>
        </p:txBody>
      </p:sp>
    </p:spTree>
    <p:extLst>
      <p:ext uri="{BB962C8B-B14F-4D97-AF65-F5344CB8AC3E}">
        <p14:creationId xmlns:p14="http://schemas.microsoft.com/office/powerpoint/2010/main" val="867554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F39913-5C8D-4810-B99D-54E1837ADE46}" type="datetime1">
              <a:rPr lang="en-US" smtClean="0"/>
              <a:t>7/14/2014</a:t>
            </a:fld>
            <a:endParaRPr lang="en-US"/>
          </a:p>
        </p:txBody>
      </p:sp>
      <p:sp>
        <p:nvSpPr>
          <p:cNvPr id="5" name="Footer Placeholder 4"/>
          <p:cNvSpPr>
            <a:spLocks noGrp="1"/>
          </p:cNvSpPr>
          <p:nvPr>
            <p:ph type="ftr" sz="quarter" idx="11"/>
          </p:nvPr>
        </p:nvSpPr>
        <p:spPr/>
        <p:txBody>
          <a:bodyPr/>
          <a:lstStyle/>
          <a:p>
            <a:r>
              <a:rPr lang="en-US" smtClean="0"/>
              <a:t>C.Woody, EIC Detector R&amp;D Committee Meeting,  7/21/14</a:t>
            </a:r>
            <a:endParaRPr lang="en-US" dirty="0"/>
          </a:p>
        </p:txBody>
      </p:sp>
      <p:sp>
        <p:nvSpPr>
          <p:cNvPr id="6" name="Slide Number Placeholder 5"/>
          <p:cNvSpPr>
            <a:spLocks noGrp="1"/>
          </p:cNvSpPr>
          <p:nvPr>
            <p:ph type="sldNum" sz="quarter" idx="12"/>
          </p:nvPr>
        </p:nvSpPr>
        <p:spPr/>
        <p:txBody>
          <a:bodyPr/>
          <a:lstStyle/>
          <a:p>
            <a:fld id="{59EA4CFA-C3DC-4ADB-8A77-9C015038EFD0}" type="slidenum">
              <a:rPr lang="en-US" smtClean="0"/>
              <a:t>‹#›</a:t>
            </a:fld>
            <a:endParaRPr lang="en-US"/>
          </a:p>
        </p:txBody>
      </p:sp>
    </p:spTree>
    <p:extLst>
      <p:ext uri="{BB962C8B-B14F-4D97-AF65-F5344CB8AC3E}">
        <p14:creationId xmlns:p14="http://schemas.microsoft.com/office/powerpoint/2010/main" val="705532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chor="ctr" anchorCtr="0"/>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E9C2E164-80AC-423E-8357-EDF10CD7158F}" type="datetime1">
              <a:rPr lang="en-US" smtClean="0"/>
              <a:t>7/14/2014</a:t>
            </a:fld>
            <a:endParaRPr lang="en-US"/>
          </a:p>
        </p:txBody>
      </p:sp>
      <p:sp>
        <p:nvSpPr>
          <p:cNvPr id="4" name="Footer Placeholder 3"/>
          <p:cNvSpPr>
            <a:spLocks noGrp="1"/>
          </p:cNvSpPr>
          <p:nvPr>
            <p:ph type="ftr" sz="quarter" idx="11"/>
          </p:nvPr>
        </p:nvSpPr>
        <p:spPr/>
        <p:txBody>
          <a:bodyPr/>
          <a:lstStyle/>
          <a:p>
            <a:r>
              <a:rPr lang="en-US" smtClean="0"/>
              <a:t>C.Woody, EIC Detector R&amp;D Committee Meeting,  7/21/14</a:t>
            </a:r>
            <a:endParaRPr lang="en-US" dirty="0"/>
          </a:p>
        </p:txBody>
      </p:sp>
      <p:sp>
        <p:nvSpPr>
          <p:cNvPr id="5" name="Slide Number Placeholder 4"/>
          <p:cNvSpPr>
            <a:spLocks noGrp="1"/>
          </p:cNvSpPr>
          <p:nvPr>
            <p:ph type="sldNum" sz="quarter" idx="12"/>
          </p:nvPr>
        </p:nvSpPr>
        <p:spPr/>
        <p:txBody>
          <a:bodyPr/>
          <a:lstStyle/>
          <a:p>
            <a:fld id="{59EA4CFA-C3DC-4ADB-8A77-9C015038EFD0}" type="slidenum">
              <a:rPr lang="en-US" smtClean="0"/>
              <a:t>‹#›</a:t>
            </a:fld>
            <a:endParaRPr lang="en-US"/>
          </a:p>
        </p:txBody>
      </p:sp>
    </p:spTree>
    <p:extLst>
      <p:ext uri="{BB962C8B-B14F-4D97-AF65-F5344CB8AC3E}">
        <p14:creationId xmlns:p14="http://schemas.microsoft.com/office/powerpoint/2010/main" val="29280003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0"/>
            <a:ext cx="7772400" cy="784225"/>
          </a:xfrm>
        </p:spPr>
        <p:txBody>
          <a:bodyPr>
            <a:normAutofit/>
          </a:bodyPr>
          <a:lstStyle>
            <a:lvl1pPr>
              <a:defRPr sz="3600" baseline="0">
                <a:solidFill>
                  <a:srgbClr val="FF0000"/>
                </a:solidFill>
                <a:latin typeface="Arial" pitchFamily="34" charset="0"/>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3442D0D3-7C3A-4EEB-90FD-06BB1E8060A4}" type="datetime1">
              <a:rPr lang="en-US" smtClean="0">
                <a:solidFill>
                  <a:srgbClr val="0000CC">
                    <a:tint val="75000"/>
                  </a:srgbClr>
                </a:solidFill>
              </a:rPr>
              <a:t>7/14/2014</a:t>
            </a:fld>
            <a:endParaRPr lang="en-US">
              <a:solidFill>
                <a:srgbClr val="0000CC">
                  <a:tint val="75000"/>
                </a:srgbClr>
              </a:solidFill>
            </a:endParaRPr>
          </a:p>
        </p:txBody>
      </p:sp>
      <p:sp>
        <p:nvSpPr>
          <p:cNvPr id="5" name="Footer Placeholder 4"/>
          <p:cNvSpPr>
            <a:spLocks noGrp="1"/>
          </p:cNvSpPr>
          <p:nvPr>
            <p:ph type="ftr" sz="quarter" idx="11"/>
          </p:nvPr>
        </p:nvSpPr>
        <p:spPr/>
        <p:txBody>
          <a:bodyPr/>
          <a:lstStyle/>
          <a:p>
            <a:r>
              <a:rPr lang="en-US" smtClean="0">
                <a:solidFill>
                  <a:srgbClr val="0000CC">
                    <a:tint val="75000"/>
                  </a:srgbClr>
                </a:solidFill>
              </a:rPr>
              <a:t>C.Woody, EIC Detector R&amp;D Committee Meeting,  7/21/14</a:t>
            </a:r>
            <a:endParaRPr lang="en-US" dirty="0">
              <a:solidFill>
                <a:srgbClr val="0000CC">
                  <a:tint val="75000"/>
                </a:srgbClr>
              </a:solidFill>
            </a:endParaRPr>
          </a:p>
        </p:txBody>
      </p:sp>
      <p:sp>
        <p:nvSpPr>
          <p:cNvPr id="6" name="Slide Number Placeholder 5"/>
          <p:cNvSpPr>
            <a:spLocks noGrp="1"/>
          </p:cNvSpPr>
          <p:nvPr>
            <p:ph type="sldNum" sz="quarter" idx="12"/>
          </p:nvPr>
        </p:nvSpPr>
        <p:spPr/>
        <p:txBody>
          <a:bodyPr/>
          <a:lstStyle/>
          <a:p>
            <a:fld id="{59EA4CFA-C3DC-4ADB-8A77-9C015038EFD0}" type="slidenum">
              <a:rPr lang="en-US" smtClean="0">
                <a:solidFill>
                  <a:srgbClr val="0000CC">
                    <a:tint val="75000"/>
                  </a:srgbClr>
                </a:solidFill>
              </a:rPr>
              <a:pPr/>
              <a:t>‹#›</a:t>
            </a:fld>
            <a:endParaRPr lang="en-US">
              <a:solidFill>
                <a:srgbClr val="0000CC">
                  <a:tint val="75000"/>
                </a:srgbClr>
              </a:solidFill>
            </a:endParaRPr>
          </a:p>
        </p:txBody>
      </p:sp>
    </p:spTree>
    <p:extLst>
      <p:ext uri="{BB962C8B-B14F-4D97-AF65-F5344CB8AC3E}">
        <p14:creationId xmlns:p14="http://schemas.microsoft.com/office/powerpoint/2010/main" val="286628373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p>
            <a:fld id="{752275DD-5E17-4039-A547-BAC3018B68D3}" type="datetime1">
              <a:rPr lang="en-US" smtClean="0">
                <a:solidFill>
                  <a:srgbClr val="0000CC">
                    <a:tint val="75000"/>
                  </a:srgbClr>
                </a:solidFill>
              </a:rPr>
              <a:t>7/14/2014</a:t>
            </a:fld>
            <a:endParaRPr lang="en-US">
              <a:solidFill>
                <a:srgbClr val="0000CC">
                  <a:tint val="75000"/>
                </a:srgbClr>
              </a:solidFill>
            </a:endParaRPr>
          </a:p>
        </p:txBody>
      </p:sp>
      <p:sp>
        <p:nvSpPr>
          <p:cNvPr id="5" name="Footer Placeholder 4"/>
          <p:cNvSpPr>
            <a:spLocks noGrp="1"/>
          </p:cNvSpPr>
          <p:nvPr>
            <p:ph type="ftr" sz="quarter" idx="11"/>
          </p:nvPr>
        </p:nvSpPr>
        <p:spPr>
          <a:xfrm>
            <a:off x="2743200" y="6537325"/>
            <a:ext cx="3429000" cy="244475"/>
          </a:xfrm>
        </p:spPr>
        <p:txBody>
          <a:bodyPr/>
          <a:lstStyle>
            <a:lvl1pPr>
              <a:defRPr sz="1100" baseline="0">
                <a:solidFill>
                  <a:schemeClr val="tx2">
                    <a:lumMod val="60000"/>
                    <a:lumOff val="40000"/>
                  </a:schemeClr>
                </a:solidFill>
                <a:latin typeface="Arial Narrow" pitchFamily="34" charset="0"/>
              </a:defRPr>
            </a:lvl1pPr>
          </a:lstStyle>
          <a:p>
            <a:r>
              <a:rPr lang="en-US" smtClean="0">
                <a:solidFill>
                  <a:srgbClr val="1F497D">
                    <a:lumMod val="60000"/>
                    <a:lumOff val="40000"/>
                  </a:srgbClr>
                </a:solidFill>
              </a:rPr>
              <a:t>C.Woody, EIC Detector R&amp;D Committee Meeting,  7/21/14</a:t>
            </a:r>
            <a:endParaRPr lang="en-US" dirty="0">
              <a:solidFill>
                <a:srgbClr val="1F497D">
                  <a:lumMod val="60000"/>
                  <a:lumOff val="40000"/>
                </a:srgbClr>
              </a:solidFill>
            </a:endParaRPr>
          </a:p>
        </p:txBody>
      </p:sp>
      <p:sp>
        <p:nvSpPr>
          <p:cNvPr id="6" name="Slide Number Placeholder 5"/>
          <p:cNvSpPr>
            <a:spLocks noGrp="1"/>
          </p:cNvSpPr>
          <p:nvPr>
            <p:ph type="sldNum" sz="quarter" idx="12"/>
          </p:nvPr>
        </p:nvSpPr>
        <p:spPr>
          <a:xfrm>
            <a:off x="6858000" y="6553200"/>
            <a:ext cx="2133600" cy="228600"/>
          </a:xfrm>
        </p:spPr>
        <p:txBody>
          <a:bodyPr/>
          <a:lstStyle>
            <a:lvl1pPr>
              <a:defRPr sz="1100" baseline="0">
                <a:solidFill>
                  <a:schemeClr val="tx2">
                    <a:lumMod val="60000"/>
                    <a:lumOff val="40000"/>
                  </a:schemeClr>
                </a:solidFill>
                <a:latin typeface="Arial Narrow" pitchFamily="34" charset="0"/>
              </a:defRPr>
            </a:lvl1pPr>
          </a:lstStyle>
          <a:p>
            <a:fld id="{59EA4CFA-C3DC-4ADB-8A77-9C015038EFD0}" type="slidenum">
              <a:rPr lang="en-US" smtClean="0">
                <a:solidFill>
                  <a:srgbClr val="1F497D">
                    <a:lumMod val="60000"/>
                    <a:lumOff val="40000"/>
                  </a:srgbClr>
                </a:solidFill>
              </a:rPr>
              <a:pPr/>
              <a:t>‹#›</a:t>
            </a:fld>
            <a:endParaRPr lang="en-US" dirty="0">
              <a:solidFill>
                <a:srgbClr val="1F497D">
                  <a:lumMod val="60000"/>
                  <a:lumOff val="40000"/>
                </a:srgbClr>
              </a:solidFill>
            </a:endParaRPr>
          </a:p>
        </p:txBody>
      </p:sp>
    </p:spTree>
    <p:extLst>
      <p:ext uri="{BB962C8B-B14F-4D97-AF65-F5344CB8AC3E}">
        <p14:creationId xmlns:p14="http://schemas.microsoft.com/office/powerpoint/2010/main" val="232056163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260866-F201-44F8-8266-28D4EF91C2A8}" type="datetime1">
              <a:rPr lang="en-US" smtClean="0">
                <a:solidFill>
                  <a:srgbClr val="0000CC">
                    <a:tint val="75000"/>
                  </a:srgbClr>
                </a:solidFill>
              </a:rPr>
              <a:t>7/14/2014</a:t>
            </a:fld>
            <a:endParaRPr lang="en-US">
              <a:solidFill>
                <a:srgbClr val="0000CC">
                  <a:tint val="75000"/>
                </a:srgbClr>
              </a:solidFill>
            </a:endParaRPr>
          </a:p>
        </p:txBody>
      </p:sp>
      <p:sp>
        <p:nvSpPr>
          <p:cNvPr id="5" name="Footer Placeholder 4"/>
          <p:cNvSpPr>
            <a:spLocks noGrp="1"/>
          </p:cNvSpPr>
          <p:nvPr>
            <p:ph type="ftr" sz="quarter" idx="11"/>
          </p:nvPr>
        </p:nvSpPr>
        <p:spPr/>
        <p:txBody>
          <a:bodyPr/>
          <a:lstStyle/>
          <a:p>
            <a:r>
              <a:rPr lang="en-US" smtClean="0">
                <a:solidFill>
                  <a:srgbClr val="0000CC">
                    <a:tint val="75000"/>
                  </a:srgbClr>
                </a:solidFill>
              </a:rPr>
              <a:t>C.Woody, EIC Detector R&amp;D Committee Meeting,  7/21/14</a:t>
            </a:r>
            <a:endParaRPr lang="en-US" dirty="0">
              <a:solidFill>
                <a:srgbClr val="0000CC">
                  <a:tint val="75000"/>
                </a:srgbClr>
              </a:solidFill>
            </a:endParaRPr>
          </a:p>
        </p:txBody>
      </p:sp>
      <p:sp>
        <p:nvSpPr>
          <p:cNvPr id="6" name="Slide Number Placeholder 5"/>
          <p:cNvSpPr>
            <a:spLocks noGrp="1"/>
          </p:cNvSpPr>
          <p:nvPr>
            <p:ph type="sldNum" sz="quarter" idx="12"/>
          </p:nvPr>
        </p:nvSpPr>
        <p:spPr/>
        <p:txBody>
          <a:bodyPr/>
          <a:lstStyle/>
          <a:p>
            <a:fld id="{59EA4CFA-C3DC-4ADB-8A77-9C015038EFD0}" type="slidenum">
              <a:rPr lang="en-US" smtClean="0">
                <a:solidFill>
                  <a:srgbClr val="0000CC">
                    <a:tint val="75000"/>
                  </a:srgbClr>
                </a:solidFill>
              </a:rPr>
              <a:pPr/>
              <a:t>‹#›</a:t>
            </a:fld>
            <a:endParaRPr lang="en-US">
              <a:solidFill>
                <a:srgbClr val="0000CC">
                  <a:tint val="75000"/>
                </a:srgbClr>
              </a:solidFill>
            </a:endParaRPr>
          </a:p>
        </p:txBody>
      </p:sp>
    </p:spTree>
    <p:extLst>
      <p:ext uri="{BB962C8B-B14F-4D97-AF65-F5344CB8AC3E}">
        <p14:creationId xmlns:p14="http://schemas.microsoft.com/office/powerpoint/2010/main" val="347656416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08C3E2C-3179-403A-91B1-7A64F58107FC}" type="datetime1">
              <a:rPr lang="en-US" smtClean="0">
                <a:solidFill>
                  <a:srgbClr val="0000CC">
                    <a:tint val="75000"/>
                  </a:srgbClr>
                </a:solidFill>
              </a:rPr>
              <a:t>7/14/2014</a:t>
            </a:fld>
            <a:endParaRPr lang="en-US">
              <a:solidFill>
                <a:srgbClr val="0000CC">
                  <a:tint val="75000"/>
                </a:srgbClr>
              </a:solidFill>
            </a:endParaRPr>
          </a:p>
        </p:txBody>
      </p:sp>
      <p:sp>
        <p:nvSpPr>
          <p:cNvPr id="6" name="Footer Placeholder 5"/>
          <p:cNvSpPr>
            <a:spLocks noGrp="1"/>
          </p:cNvSpPr>
          <p:nvPr>
            <p:ph type="ftr" sz="quarter" idx="11"/>
          </p:nvPr>
        </p:nvSpPr>
        <p:spPr/>
        <p:txBody>
          <a:bodyPr/>
          <a:lstStyle/>
          <a:p>
            <a:r>
              <a:rPr lang="en-US" smtClean="0">
                <a:solidFill>
                  <a:srgbClr val="0000CC">
                    <a:tint val="75000"/>
                  </a:srgbClr>
                </a:solidFill>
              </a:rPr>
              <a:t>C.Woody, EIC Detector R&amp;D Committee Meeting,  7/21/14</a:t>
            </a:r>
            <a:endParaRPr lang="en-US" dirty="0">
              <a:solidFill>
                <a:srgbClr val="0000CC">
                  <a:tint val="75000"/>
                </a:srgbClr>
              </a:solidFill>
            </a:endParaRPr>
          </a:p>
        </p:txBody>
      </p:sp>
      <p:sp>
        <p:nvSpPr>
          <p:cNvPr id="7" name="Slide Number Placeholder 6"/>
          <p:cNvSpPr>
            <a:spLocks noGrp="1"/>
          </p:cNvSpPr>
          <p:nvPr>
            <p:ph type="sldNum" sz="quarter" idx="12"/>
          </p:nvPr>
        </p:nvSpPr>
        <p:spPr/>
        <p:txBody>
          <a:bodyPr/>
          <a:lstStyle/>
          <a:p>
            <a:fld id="{59EA4CFA-C3DC-4ADB-8A77-9C015038EFD0}" type="slidenum">
              <a:rPr lang="en-US" smtClean="0">
                <a:solidFill>
                  <a:srgbClr val="0000CC">
                    <a:tint val="75000"/>
                  </a:srgbClr>
                </a:solidFill>
              </a:rPr>
              <a:pPr/>
              <a:t>‹#›</a:t>
            </a:fld>
            <a:endParaRPr lang="en-US">
              <a:solidFill>
                <a:srgbClr val="0000CC">
                  <a:tint val="75000"/>
                </a:srgbClr>
              </a:solidFill>
            </a:endParaRPr>
          </a:p>
        </p:txBody>
      </p:sp>
    </p:spTree>
    <p:extLst>
      <p:ext uri="{BB962C8B-B14F-4D97-AF65-F5344CB8AC3E}">
        <p14:creationId xmlns:p14="http://schemas.microsoft.com/office/powerpoint/2010/main" val="34615760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C0D472-CF19-44CF-A1DD-CD91FBCCC18E}" type="datetime1">
              <a:rPr lang="en-US" smtClean="0">
                <a:solidFill>
                  <a:srgbClr val="0000CC">
                    <a:tint val="75000"/>
                  </a:srgbClr>
                </a:solidFill>
              </a:rPr>
              <a:t>7/14/2014</a:t>
            </a:fld>
            <a:endParaRPr lang="en-US">
              <a:solidFill>
                <a:srgbClr val="0000CC">
                  <a:tint val="75000"/>
                </a:srgbClr>
              </a:solidFill>
            </a:endParaRPr>
          </a:p>
        </p:txBody>
      </p:sp>
      <p:sp>
        <p:nvSpPr>
          <p:cNvPr id="8" name="Footer Placeholder 7"/>
          <p:cNvSpPr>
            <a:spLocks noGrp="1"/>
          </p:cNvSpPr>
          <p:nvPr>
            <p:ph type="ftr" sz="quarter" idx="11"/>
          </p:nvPr>
        </p:nvSpPr>
        <p:spPr/>
        <p:txBody>
          <a:bodyPr/>
          <a:lstStyle/>
          <a:p>
            <a:r>
              <a:rPr lang="en-US" smtClean="0">
                <a:solidFill>
                  <a:srgbClr val="0000CC">
                    <a:tint val="75000"/>
                  </a:srgbClr>
                </a:solidFill>
              </a:rPr>
              <a:t>C.Woody, EIC Detector R&amp;D Committee Meeting,  7/21/14</a:t>
            </a:r>
            <a:endParaRPr lang="en-US" dirty="0">
              <a:solidFill>
                <a:srgbClr val="0000CC">
                  <a:tint val="75000"/>
                </a:srgbClr>
              </a:solidFill>
            </a:endParaRPr>
          </a:p>
        </p:txBody>
      </p:sp>
      <p:sp>
        <p:nvSpPr>
          <p:cNvPr id="9" name="Slide Number Placeholder 8"/>
          <p:cNvSpPr>
            <a:spLocks noGrp="1"/>
          </p:cNvSpPr>
          <p:nvPr>
            <p:ph type="sldNum" sz="quarter" idx="12"/>
          </p:nvPr>
        </p:nvSpPr>
        <p:spPr/>
        <p:txBody>
          <a:bodyPr/>
          <a:lstStyle/>
          <a:p>
            <a:fld id="{59EA4CFA-C3DC-4ADB-8A77-9C015038EFD0}" type="slidenum">
              <a:rPr lang="en-US" smtClean="0">
                <a:solidFill>
                  <a:srgbClr val="0000CC">
                    <a:tint val="75000"/>
                  </a:srgbClr>
                </a:solidFill>
              </a:rPr>
              <a:pPr/>
              <a:t>‹#›</a:t>
            </a:fld>
            <a:endParaRPr lang="en-US">
              <a:solidFill>
                <a:srgbClr val="0000CC">
                  <a:tint val="75000"/>
                </a:srgbClr>
              </a:solidFill>
            </a:endParaRPr>
          </a:p>
        </p:txBody>
      </p:sp>
    </p:spTree>
    <p:extLst>
      <p:ext uri="{BB962C8B-B14F-4D97-AF65-F5344CB8AC3E}">
        <p14:creationId xmlns:p14="http://schemas.microsoft.com/office/powerpoint/2010/main" val="36931295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1E7F135-C596-4C4C-A8D0-07D02D6D9B78}" type="datetime1">
              <a:rPr lang="en-US" smtClean="0">
                <a:solidFill>
                  <a:srgbClr val="0000CC">
                    <a:tint val="75000"/>
                  </a:srgbClr>
                </a:solidFill>
              </a:rPr>
              <a:t>7/14/2014</a:t>
            </a:fld>
            <a:endParaRPr lang="en-US">
              <a:solidFill>
                <a:srgbClr val="0000CC">
                  <a:tint val="75000"/>
                </a:srgbClr>
              </a:solidFill>
            </a:endParaRPr>
          </a:p>
        </p:txBody>
      </p:sp>
      <p:sp>
        <p:nvSpPr>
          <p:cNvPr id="4" name="Footer Placeholder 3"/>
          <p:cNvSpPr>
            <a:spLocks noGrp="1"/>
          </p:cNvSpPr>
          <p:nvPr>
            <p:ph type="ftr" sz="quarter" idx="11"/>
          </p:nvPr>
        </p:nvSpPr>
        <p:spPr/>
        <p:txBody>
          <a:bodyPr/>
          <a:lstStyle/>
          <a:p>
            <a:r>
              <a:rPr lang="en-US" smtClean="0">
                <a:solidFill>
                  <a:srgbClr val="0000CC">
                    <a:tint val="75000"/>
                  </a:srgbClr>
                </a:solidFill>
              </a:rPr>
              <a:t>C.Woody, EIC Detector R&amp;D Committee Meeting,  7/21/14</a:t>
            </a:r>
            <a:endParaRPr lang="en-US" dirty="0">
              <a:solidFill>
                <a:srgbClr val="0000CC">
                  <a:tint val="75000"/>
                </a:srgbClr>
              </a:solidFill>
            </a:endParaRPr>
          </a:p>
        </p:txBody>
      </p:sp>
      <p:sp>
        <p:nvSpPr>
          <p:cNvPr id="5" name="Slide Number Placeholder 4"/>
          <p:cNvSpPr>
            <a:spLocks noGrp="1"/>
          </p:cNvSpPr>
          <p:nvPr>
            <p:ph type="sldNum" sz="quarter" idx="12"/>
          </p:nvPr>
        </p:nvSpPr>
        <p:spPr/>
        <p:txBody>
          <a:bodyPr/>
          <a:lstStyle/>
          <a:p>
            <a:fld id="{59EA4CFA-C3DC-4ADB-8A77-9C015038EFD0}" type="slidenum">
              <a:rPr lang="en-US" smtClean="0">
                <a:solidFill>
                  <a:srgbClr val="0000CC">
                    <a:tint val="75000"/>
                  </a:srgbClr>
                </a:solidFill>
              </a:rPr>
              <a:pPr/>
              <a:t>‹#›</a:t>
            </a:fld>
            <a:endParaRPr lang="en-US">
              <a:solidFill>
                <a:srgbClr val="0000CC">
                  <a:tint val="75000"/>
                </a:srgbClr>
              </a:solidFill>
            </a:endParaRPr>
          </a:p>
        </p:txBody>
      </p:sp>
    </p:spTree>
    <p:extLst>
      <p:ext uri="{BB962C8B-B14F-4D97-AF65-F5344CB8AC3E}">
        <p14:creationId xmlns:p14="http://schemas.microsoft.com/office/powerpoint/2010/main" val="18829943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06F954-E846-4586-A59C-9DA490526CB0}" type="datetime1">
              <a:rPr lang="en-US" smtClean="0">
                <a:solidFill>
                  <a:srgbClr val="0000CC">
                    <a:tint val="75000"/>
                  </a:srgbClr>
                </a:solidFill>
              </a:rPr>
              <a:t>7/14/2014</a:t>
            </a:fld>
            <a:endParaRPr lang="en-US">
              <a:solidFill>
                <a:srgbClr val="0000CC">
                  <a:tint val="75000"/>
                </a:srgbClr>
              </a:solidFill>
            </a:endParaRPr>
          </a:p>
        </p:txBody>
      </p:sp>
      <p:sp>
        <p:nvSpPr>
          <p:cNvPr id="3" name="Footer Placeholder 2"/>
          <p:cNvSpPr>
            <a:spLocks noGrp="1"/>
          </p:cNvSpPr>
          <p:nvPr>
            <p:ph type="ftr" sz="quarter" idx="11"/>
          </p:nvPr>
        </p:nvSpPr>
        <p:spPr/>
        <p:txBody>
          <a:bodyPr/>
          <a:lstStyle/>
          <a:p>
            <a:r>
              <a:rPr lang="en-US" smtClean="0">
                <a:solidFill>
                  <a:srgbClr val="0000CC">
                    <a:tint val="75000"/>
                  </a:srgbClr>
                </a:solidFill>
              </a:rPr>
              <a:t>C.Woody, EIC Detector R&amp;D Committee Meeting,  7/21/14</a:t>
            </a:r>
            <a:endParaRPr lang="en-US" dirty="0">
              <a:solidFill>
                <a:srgbClr val="0000CC">
                  <a:tint val="75000"/>
                </a:srgbClr>
              </a:solidFill>
            </a:endParaRPr>
          </a:p>
        </p:txBody>
      </p:sp>
      <p:sp>
        <p:nvSpPr>
          <p:cNvPr id="4" name="Slide Number Placeholder 3"/>
          <p:cNvSpPr>
            <a:spLocks noGrp="1"/>
          </p:cNvSpPr>
          <p:nvPr>
            <p:ph type="sldNum" sz="quarter" idx="12"/>
          </p:nvPr>
        </p:nvSpPr>
        <p:spPr/>
        <p:txBody>
          <a:bodyPr/>
          <a:lstStyle/>
          <a:p>
            <a:fld id="{59EA4CFA-C3DC-4ADB-8A77-9C015038EFD0}" type="slidenum">
              <a:rPr lang="en-US" smtClean="0">
                <a:solidFill>
                  <a:srgbClr val="0000CC">
                    <a:tint val="75000"/>
                  </a:srgbClr>
                </a:solidFill>
              </a:rPr>
              <a:pPr/>
              <a:t>‹#›</a:t>
            </a:fld>
            <a:endParaRPr lang="en-US">
              <a:solidFill>
                <a:srgbClr val="0000CC">
                  <a:tint val="75000"/>
                </a:srgbClr>
              </a:solidFill>
            </a:endParaRPr>
          </a:p>
        </p:txBody>
      </p:sp>
    </p:spTree>
    <p:extLst>
      <p:ext uri="{BB962C8B-B14F-4D97-AF65-F5344CB8AC3E}">
        <p14:creationId xmlns:p14="http://schemas.microsoft.com/office/powerpoint/2010/main" val="23449631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p>
            <a:fld id="{9C9F3B0C-9637-4B68-95F9-124EB39BDA69}" type="datetime1">
              <a:rPr lang="en-US" smtClean="0"/>
              <a:t>7/14/2014</a:t>
            </a:fld>
            <a:endParaRPr lang="en-US"/>
          </a:p>
        </p:txBody>
      </p:sp>
      <p:sp>
        <p:nvSpPr>
          <p:cNvPr id="5" name="Footer Placeholder 4"/>
          <p:cNvSpPr>
            <a:spLocks noGrp="1"/>
          </p:cNvSpPr>
          <p:nvPr>
            <p:ph type="ftr" sz="quarter" idx="11"/>
          </p:nvPr>
        </p:nvSpPr>
        <p:spPr>
          <a:xfrm>
            <a:off x="2743200" y="6537325"/>
            <a:ext cx="3429000" cy="244475"/>
          </a:xfrm>
        </p:spPr>
        <p:txBody>
          <a:bodyPr/>
          <a:lstStyle>
            <a:lvl1pPr>
              <a:defRPr sz="1100" baseline="0">
                <a:solidFill>
                  <a:schemeClr val="tx2">
                    <a:lumMod val="60000"/>
                    <a:lumOff val="40000"/>
                  </a:schemeClr>
                </a:solidFill>
                <a:latin typeface="Arial Narrow" pitchFamily="34" charset="0"/>
              </a:defRPr>
            </a:lvl1pPr>
          </a:lstStyle>
          <a:p>
            <a:r>
              <a:rPr lang="en-US" smtClean="0"/>
              <a:t>C.Woody, EIC Detector R&amp;D Committee Meeting,  7/21/14</a:t>
            </a:r>
            <a:endParaRPr lang="en-US" dirty="0"/>
          </a:p>
        </p:txBody>
      </p:sp>
      <p:sp>
        <p:nvSpPr>
          <p:cNvPr id="6" name="Slide Number Placeholder 5"/>
          <p:cNvSpPr>
            <a:spLocks noGrp="1"/>
          </p:cNvSpPr>
          <p:nvPr>
            <p:ph type="sldNum" sz="quarter" idx="12"/>
          </p:nvPr>
        </p:nvSpPr>
        <p:spPr>
          <a:xfrm>
            <a:off x="6858000" y="6553200"/>
            <a:ext cx="2133600" cy="228600"/>
          </a:xfrm>
        </p:spPr>
        <p:txBody>
          <a:bodyPr/>
          <a:lstStyle>
            <a:lvl1pPr>
              <a:defRPr sz="1100" baseline="0">
                <a:solidFill>
                  <a:schemeClr val="tx2">
                    <a:lumMod val="60000"/>
                    <a:lumOff val="40000"/>
                  </a:schemeClr>
                </a:solidFill>
                <a:latin typeface="Arial Narrow" pitchFamily="34" charset="0"/>
              </a:defRPr>
            </a:lvl1pPr>
          </a:lstStyle>
          <a:p>
            <a:fld id="{59EA4CFA-C3DC-4ADB-8A77-9C015038EFD0}" type="slidenum">
              <a:rPr lang="en-US" smtClean="0"/>
              <a:pPr/>
              <a:t>‹#›</a:t>
            </a:fld>
            <a:endParaRPr lang="en-US" dirty="0"/>
          </a:p>
        </p:txBody>
      </p:sp>
    </p:spTree>
    <p:extLst>
      <p:ext uri="{BB962C8B-B14F-4D97-AF65-F5344CB8AC3E}">
        <p14:creationId xmlns:p14="http://schemas.microsoft.com/office/powerpoint/2010/main" val="103590491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09CF14-7F69-4A33-AD41-58CD9B3EA068}" type="datetime1">
              <a:rPr lang="en-US" smtClean="0">
                <a:solidFill>
                  <a:srgbClr val="0000CC">
                    <a:tint val="75000"/>
                  </a:srgbClr>
                </a:solidFill>
              </a:rPr>
              <a:t>7/14/2014</a:t>
            </a:fld>
            <a:endParaRPr lang="en-US">
              <a:solidFill>
                <a:srgbClr val="0000CC">
                  <a:tint val="75000"/>
                </a:srgbClr>
              </a:solidFill>
            </a:endParaRPr>
          </a:p>
        </p:txBody>
      </p:sp>
      <p:sp>
        <p:nvSpPr>
          <p:cNvPr id="6" name="Footer Placeholder 5"/>
          <p:cNvSpPr>
            <a:spLocks noGrp="1"/>
          </p:cNvSpPr>
          <p:nvPr>
            <p:ph type="ftr" sz="quarter" idx="11"/>
          </p:nvPr>
        </p:nvSpPr>
        <p:spPr/>
        <p:txBody>
          <a:bodyPr/>
          <a:lstStyle/>
          <a:p>
            <a:r>
              <a:rPr lang="en-US" smtClean="0">
                <a:solidFill>
                  <a:srgbClr val="0000CC">
                    <a:tint val="75000"/>
                  </a:srgbClr>
                </a:solidFill>
              </a:rPr>
              <a:t>C.Woody, EIC Detector R&amp;D Committee Meeting,  7/21/14</a:t>
            </a:r>
            <a:endParaRPr lang="en-US" dirty="0">
              <a:solidFill>
                <a:srgbClr val="0000CC">
                  <a:tint val="75000"/>
                </a:srgbClr>
              </a:solidFill>
            </a:endParaRPr>
          </a:p>
        </p:txBody>
      </p:sp>
      <p:sp>
        <p:nvSpPr>
          <p:cNvPr id="7" name="Slide Number Placeholder 6"/>
          <p:cNvSpPr>
            <a:spLocks noGrp="1"/>
          </p:cNvSpPr>
          <p:nvPr>
            <p:ph type="sldNum" sz="quarter" idx="12"/>
          </p:nvPr>
        </p:nvSpPr>
        <p:spPr/>
        <p:txBody>
          <a:bodyPr/>
          <a:lstStyle/>
          <a:p>
            <a:fld id="{59EA4CFA-C3DC-4ADB-8A77-9C015038EFD0}" type="slidenum">
              <a:rPr lang="en-US" smtClean="0">
                <a:solidFill>
                  <a:srgbClr val="0000CC">
                    <a:tint val="75000"/>
                  </a:srgbClr>
                </a:solidFill>
              </a:rPr>
              <a:pPr/>
              <a:t>‹#›</a:t>
            </a:fld>
            <a:endParaRPr lang="en-US">
              <a:solidFill>
                <a:srgbClr val="0000CC">
                  <a:tint val="75000"/>
                </a:srgbClr>
              </a:solidFill>
            </a:endParaRPr>
          </a:p>
        </p:txBody>
      </p:sp>
    </p:spTree>
    <p:extLst>
      <p:ext uri="{BB962C8B-B14F-4D97-AF65-F5344CB8AC3E}">
        <p14:creationId xmlns:p14="http://schemas.microsoft.com/office/powerpoint/2010/main" val="22614403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4499A4-CE7A-498F-9995-B1861FB1B017}" type="datetime1">
              <a:rPr lang="en-US" smtClean="0">
                <a:solidFill>
                  <a:srgbClr val="0000CC">
                    <a:tint val="75000"/>
                  </a:srgbClr>
                </a:solidFill>
              </a:rPr>
              <a:t>7/14/2014</a:t>
            </a:fld>
            <a:endParaRPr lang="en-US">
              <a:solidFill>
                <a:srgbClr val="0000CC">
                  <a:tint val="75000"/>
                </a:srgbClr>
              </a:solidFill>
            </a:endParaRPr>
          </a:p>
        </p:txBody>
      </p:sp>
      <p:sp>
        <p:nvSpPr>
          <p:cNvPr id="6" name="Footer Placeholder 5"/>
          <p:cNvSpPr>
            <a:spLocks noGrp="1"/>
          </p:cNvSpPr>
          <p:nvPr>
            <p:ph type="ftr" sz="quarter" idx="11"/>
          </p:nvPr>
        </p:nvSpPr>
        <p:spPr/>
        <p:txBody>
          <a:bodyPr/>
          <a:lstStyle/>
          <a:p>
            <a:r>
              <a:rPr lang="en-US" smtClean="0">
                <a:solidFill>
                  <a:srgbClr val="0000CC">
                    <a:tint val="75000"/>
                  </a:srgbClr>
                </a:solidFill>
              </a:rPr>
              <a:t>C.Woody, EIC Detector R&amp;D Committee Meeting,  7/21/14</a:t>
            </a:r>
            <a:endParaRPr lang="en-US" dirty="0">
              <a:solidFill>
                <a:srgbClr val="0000CC">
                  <a:tint val="75000"/>
                </a:srgbClr>
              </a:solidFill>
            </a:endParaRPr>
          </a:p>
        </p:txBody>
      </p:sp>
      <p:sp>
        <p:nvSpPr>
          <p:cNvPr id="7" name="Slide Number Placeholder 6"/>
          <p:cNvSpPr>
            <a:spLocks noGrp="1"/>
          </p:cNvSpPr>
          <p:nvPr>
            <p:ph type="sldNum" sz="quarter" idx="12"/>
          </p:nvPr>
        </p:nvSpPr>
        <p:spPr/>
        <p:txBody>
          <a:bodyPr/>
          <a:lstStyle/>
          <a:p>
            <a:fld id="{59EA4CFA-C3DC-4ADB-8A77-9C015038EFD0}" type="slidenum">
              <a:rPr lang="en-US" smtClean="0">
                <a:solidFill>
                  <a:srgbClr val="0000CC">
                    <a:tint val="75000"/>
                  </a:srgbClr>
                </a:solidFill>
              </a:rPr>
              <a:pPr/>
              <a:t>‹#›</a:t>
            </a:fld>
            <a:endParaRPr lang="en-US">
              <a:solidFill>
                <a:srgbClr val="0000CC">
                  <a:tint val="75000"/>
                </a:srgbClr>
              </a:solidFill>
            </a:endParaRPr>
          </a:p>
        </p:txBody>
      </p:sp>
    </p:spTree>
    <p:extLst>
      <p:ext uri="{BB962C8B-B14F-4D97-AF65-F5344CB8AC3E}">
        <p14:creationId xmlns:p14="http://schemas.microsoft.com/office/powerpoint/2010/main" val="41120227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0CE14B-8DAB-47F0-824E-BD7F567E4592}" type="datetime1">
              <a:rPr lang="en-US" smtClean="0">
                <a:solidFill>
                  <a:srgbClr val="0000CC">
                    <a:tint val="75000"/>
                  </a:srgbClr>
                </a:solidFill>
              </a:rPr>
              <a:t>7/14/2014</a:t>
            </a:fld>
            <a:endParaRPr lang="en-US">
              <a:solidFill>
                <a:srgbClr val="0000CC">
                  <a:tint val="75000"/>
                </a:srgbClr>
              </a:solidFill>
            </a:endParaRPr>
          </a:p>
        </p:txBody>
      </p:sp>
      <p:sp>
        <p:nvSpPr>
          <p:cNvPr id="5" name="Footer Placeholder 4"/>
          <p:cNvSpPr>
            <a:spLocks noGrp="1"/>
          </p:cNvSpPr>
          <p:nvPr>
            <p:ph type="ftr" sz="quarter" idx="11"/>
          </p:nvPr>
        </p:nvSpPr>
        <p:spPr/>
        <p:txBody>
          <a:bodyPr/>
          <a:lstStyle/>
          <a:p>
            <a:r>
              <a:rPr lang="en-US" smtClean="0">
                <a:solidFill>
                  <a:srgbClr val="0000CC">
                    <a:tint val="75000"/>
                  </a:srgbClr>
                </a:solidFill>
              </a:rPr>
              <a:t>C.Woody, EIC Detector R&amp;D Committee Meeting,  7/21/14</a:t>
            </a:r>
            <a:endParaRPr lang="en-US" dirty="0">
              <a:solidFill>
                <a:srgbClr val="0000CC">
                  <a:tint val="75000"/>
                </a:srgbClr>
              </a:solidFill>
            </a:endParaRPr>
          </a:p>
        </p:txBody>
      </p:sp>
      <p:sp>
        <p:nvSpPr>
          <p:cNvPr id="6" name="Slide Number Placeholder 5"/>
          <p:cNvSpPr>
            <a:spLocks noGrp="1"/>
          </p:cNvSpPr>
          <p:nvPr>
            <p:ph type="sldNum" sz="quarter" idx="12"/>
          </p:nvPr>
        </p:nvSpPr>
        <p:spPr/>
        <p:txBody>
          <a:bodyPr/>
          <a:lstStyle/>
          <a:p>
            <a:fld id="{59EA4CFA-C3DC-4ADB-8A77-9C015038EFD0}" type="slidenum">
              <a:rPr lang="en-US" smtClean="0">
                <a:solidFill>
                  <a:srgbClr val="0000CC">
                    <a:tint val="75000"/>
                  </a:srgbClr>
                </a:solidFill>
              </a:rPr>
              <a:pPr/>
              <a:t>‹#›</a:t>
            </a:fld>
            <a:endParaRPr lang="en-US">
              <a:solidFill>
                <a:srgbClr val="0000CC">
                  <a:tint val="75000"/>
                </a:srgbClr>
              </a:solidFill>
            </a:endParaRPr>
          </a:p>
        </p:txBody>
      </p:sp>
    </p:spTree>
    <p:extLst>
      <p:ext uri="{BB962C8B-B14F-4D97-AF65-F5344CB8AC3E}">
        <p14:creationId xmlns:p14="http://schemas.microsoft.com/office/powerpoint/2010/main" val="16589062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7ADD27-ED10-4FEF-B829-39B0881FEF94}" type="datetime1">
              <a:rPr lang="en-US" smtClean="0">
                <a:solidFill>
                  <a:srgbClr val="0000CC">
                    <a:tint val="75000"/>
                  </a:srgbClr>
                </a:solidFill>
              </a:rPr>
              <a:t>7/14/2014</a:t>
            </a:fld>
            <a:endParaRPr lang="en-US">
              <a:solidFill>
                <a:srgbClr val="0000CC">
                  <a:tint val="75000"/>
                </a:srgbClr>
              </a:solidFill>
            </a:endParaRPr>
          </a:p>
        </p:txBody>
      </p:sp>
      <p:sp>
        <p:nvSpPr>
          <p:cNvPr id="5" name="Footer Placeholder 4"/>
          <p:cNvSpPr>
            <a:spLocks noGrp="1"/>
          </p:cNvSpPr>
          <p:nvPr>
            <p:ph type="ftr" sz="quarter" idx="11"/>
          </p:nvPr>
        </p:nvSpPr>
        <p:spPr/>
        <p:txBody>
          <a:bodyPr/>
          <a:lstStyle/>
          <a:p>
            <a:r>
              <a:rPr lang="en-US" smtClean="0">
                <a:solidFill>
                  <a:srgbClr val="0000CC">
                    <a:tint val="75000"/>
                  </a:srgbClr>
                </a:solidFill>
              </a:rPr>
              <a:t>C.Woody, EIC Detector R&amp;D Committee Meeting,  7/21/14</a:t>
            </a:r>
            <a:endParaRPr lang="en-US" dirty="0">
              <a:solidFill>
                <a:srgbClr val="0000CC">
                  <a:tint val="75000"/>
                </a:srgbClr>
              </a:solidFill>
            </a:endParaRPr>
          </a:p>
        </p:txBody>
      </p:sp>
      <p:sp>
        <p:nvSpPr>
          <p:cNvPr id="6" name="Slide Number Placeholder 5"/>
          <p:cNvSpPr>
            <a:spLocks noGrp="1"/>
          </p:cNvSpPr>
          <p:nvPr>
            <p:ph type="sldNum" sz="quarter" idx="12"/>
          </p:nvPr>
        </p:nvSpPr>
        <p:spPr/>
        <p:txBody>
          <a:bodyPr/>
          <a:lstStyle/>
          <a:p>
            <a:fld id="{59EA4CFA-C3DC-4ADB-8A77-9C015038EFD0}" type="slidenum">
              <a:rPr lang="en-US" smtClean="0">
                <a:solidFill>
                  <a:srgbClr val="0000CC">
                    <a:tint val="75000"/>
                  </a:srgbClr>
                </a:solidFill>
              </a:rPr>
              <a:pPr/>
              <a:t>‹#›</a:t>
            </a:fld>
            <a:endParaRPr lang="en-US">
              <a:solidFill>
                <a:srgbClr val="0000CC">
                  <a:tint val="75000"/>
                </a:srgbClr>
              </a:solidFill>
            </a:endParaRPr>
          </a:p>
        </p:txBody>
      </p:sp>
    </p:spTree>
    <p:extLst>
      <p:ext uri="{BB962C8B-B14F-4D97-AF65-F5344CB8AC3E}">
        <p14:creationId xmlns:p14="http://schemas.microsoft.com/office/powerpoint/2010/main" val="19983939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chor="ctr" anchorCtr="0"/>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256CBC90-5E8F-4E35-9D68-F109C32B1E14}" type="datetime1">
              <a:rPr lang="en-US" smtClean="0">
                <a:solidFill>
                  <a:srgbClr val="0000CC">
                    <a:tint val="75000"/>
                  </a:srgbClr>
                </a:solidFill>
              </a:rPr>
              <a:t>7/14/2014</a:t>
            </a:fld>
            <a:endParaRPr lang="en-US">
              <a:solidFill>
                <a:srgbClr val="0000CC">
                  <a:tint val="75000"/>
                </a:srgbClr>
              </a:solidFill>
            </a:endParaRPr>
          </a:p>
        </p:txBody>
      </p:sp>
      <p:sp>
        <p:nvSpPr>
          <p:cNvPr id="4" name="Footer Placeholder 3"/>
          <p:cNvSpPr>
            <a:spLocks noGrp="1"/>
          </p:cNvSpPr>
          <p:nvPr>
            <p:ph type="ftr" sz="quarter" idx="11"/>
          </p:nvPr>
        </p:nvSpPr>
        <p:spPr/>
        <p:txBody>
          <a:bodyPr/>
          <a:lstStyle/>
          <a:p>
            <a:r>
              <a:rPr lang="en-US" smtClean="0">
                <a:solidFill>
                  <a:srgbClr val="0000CC">
                    <a:tint val="75000"/>
                  </a:srgbClr>
                </a:solidFill>
              </a:rPr>
              <a:t>C.Woody, EIC Detector R&amp;D Committee Meeting,  7/21/14</a:t>
            </a:r>
            <a:endParaRPr lang="en-US" dirty="0">
              <a:solidFill>
                <a:srgbClr val="0000CC">
                  <a:tint val="75000"/>
                </a:srgbClr>
              </a:solidFill>
            </a:endParaRPr>
          </a:p>
        </p:txBody>
      </p:sp>
      <p:sp>
        <p:nvSpPr>
          <p:cNvPr id="5" name="Slide Number Placeholder 4"/>
          <p:cNvSpPr>
            <a:spLocks noGrp="1"/>
          </p:cNvSpPr>
          <p:nvPr>
            <p:ph type="sldNum" sz="quarter" idx="12"/>
          </p:nvPr>
        </p:nvSpPr>
        <p:spPr/>
        <p:txBody>
          <a:bodyPr/>
          <a:lstStyle/>
          <a:p>
            <a:fld id="{59EA4CFA-C3DC-4ADB-8A77-9C015038EFD0}" type="slidenum">
              <a:rPr lang="en-US" smtClean="0">
                <a:solidFill>
                  <a:srgbClr val="0000CC">
                    <a:tint val="75000"/>
                  </a:srgbClr>
                </a:solidFill>
              </a:rPr>
              <a:pPr/>
              <a:t>‹#›</a:t>
            </a:fld>
            <a:endParaRPr lang="en-US">
              <a:solidFill>
                <a:srgbClr val="0000CC">
                  <a:tint val="75000"/>
                </a:srgbClr>
              </a:solidFill>
            </a:endParaRPr>
          </a:p>
        </p:txBody>
      </p:sp>
    </p:spTree>
    <p:extLst>
      <p:ext uri="{BB962C8B-B14F-4D97-AF65-F5344CB8AC3E}">
        <p14:creationId xmlns:p14="http://schemas.microsoft.com/office/powerpoint/2010/main" val="737822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392361-E57C-492D-883E-681A6B989FB7}" type="datetime1">
              <a:rPr lang="en-US" smtClean="0"/>
              <a:t>7/14/2014</a:t>
            </a:fld>
            <a:endParaRPr lang="en-US"/>
          </a:p>
        </p:txBody>
      </p:sp>
      <p:sp>
        <p:nvSpPr>
          <p:cNvPr id="5" name="Footer Placeholder 4"/>
          <p:cNvSpPr>
            <a:spLocks noGrp="1"/>
          </p:cNvSpPr>
          <p:nvPr>
            <p:ph type="ftr" sz="quarter" idx="11"/>
          </p:nvPr>
        </p:nvSpPr>
        <p:spPr/>
        <p:txBody>
          <a:bodyPr/>
          <a:lstStyle/>
          <a:p>
            <a:r>
              <a:rPr lang="en-US" smtClean="0"/>
              <a:t>C.Woody, EIC Detector R&amp;D Committee Meeting,  7/21/14</a:t>
            </a:r>
            <a:endParaRPr lang="en-US" dirty="0"/>
          </a:p>
        </p:txBody>
      </p:sp>
      <p:sp>
        <p:nvSpPr>
          <p:cNvPr id="6" name="Slide Number Placeholder 5"/>
          <p:cNvSpPr>
            <a:spLocks noGrp="1"/>
          </p:cNvSpPr>
          <p:nvPr>
            <p:ph type="sldNum" sz="quarter" idx="12"/>
          </p:nvPr>
        </p:nvSpPr>
        <p:spPr/>
        <p:txBody>
          <a:bodyPr/>
          <a:lstStyle/>
          <a:p>
            <a:fld id="{59EA4CFA-C3DC-4ADB-8A77-9C015038EFD0}" type="slidenum">
              <a:rPr lang="en-US" smtClean="0"/>
              <a:t>‹#›</a:t>
            </a:fld>
            <a:endParaRPr lang="en-US"/>
          </a:p>
        </p:txBody>
      </p:sp>
    </p:spTree>
    <p:extLst>
      <p:ext uri="{BB962C8B-B14F-4D97-AF65-F5344CB8AC3E}">
        <p14:creationId xmlns:p14="http://schemas.microsoft.com/office/powerpoint/2010/main" val="42664052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DAB2905-033C-4B15-8372-B76253B2E6F5}" type="datetime1">
              <a:rPr lang="en-US" smtClean="0"/>
              <a:t>7/14/2014</a:t>
            </a:fld>
            <a:endParaRPr lang="en-US"/>
          </a:p>
        </p:txBody>
      </p:sp>
      <p:sp>
        <p:nvSpPr>
          <p:cNvPr id="6" name="Footer Placeholder 5"/>
          <p:cNvSpPr>
            <a:spLocks noGrp="1"/>
          </p:cNvSpPr>
          <p:nvPr>
            <p:ph type="ftr" sz="quarter" idx="11"/>
          </p:nvPr>
        </p:nvSpPr>
        <p:spPr/>
        <p:txBody>
          <a:bodyPr/>
          <a:lstStyle/>
          <a:p>
            <a:r>
              <a:rPr lang="en-US" smtClean="0"/>
              <a:t>C.Woody, EIC Detector R&amp;D Committee Meeting,  7/21/14</a:t>
            </a:r>
            <a:endParaRPr lang="en-US" dirty="0"/>
          </a:p>
        </p:txBody>
      </p:sp>
      <p:sp>
        <p:nvSpPr>
          <p:cNvPr id="7" name="Slide Number Placeholder 6"/>
          <p:cNvSpPr>
            <a:spLocks noGrp="1"/>
          </p:cNvSpPr>
          <p:nvPr>
            <p:ph type="sldNum" sz="quarter" idx="12"/>
          </p:nvPr>
        </p:nvSpPr>
        <p:spPr/>
        <p:txBody>
          <a:bodyPr/>
          <a:lstStyle/>
          <a:p>
            <a:fld id="{59EA4CFA-C3DC-4ADB-8A77-9C015038EFD0}" type="slidenum">
              <a:rPr lang="en-US" smtClean="0"/>
              <a:t>‹#›</a:t>
            </a:fld>
            <a:endParaRPr lang="en-US"/>
          </a:p>
        </p:txBody>
      </p:sp>
    </p:spTree>
    <p:extLst>
      <p:ext uri="{BB962C8B-B14F-4D97-AF65-F5344CB8AC3E}">
        <p14:creationId xmlns:p14="http://schemas.microsoft.com/office/powerpoint/2010/main" val="672295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676D4FE-73BE-4535-86B7-9D6343077126}" type="datetime1">
              <a:rPr lang="en-US" smtClean="0"/>
              <a:t>7/14/2014</a:t>
            </a:fld>
            <a:endParaRPr lang="en-US"/>
          </a:p>
        </p:txBody>
      </p:sp>
      <p:sp>
        <p:nvSpPr>
          <p:cNvPr id="8" name="Footer Placeholder 7"/>
          <p:cNvSpPr>
            <a:spLocks noGrp="1"/>
          </p:cNvSpPr>
          <p:nvPr>
            <p:ph type="ftr" sz="quarter" idx="11"/>
          </p:nvPr>
        </p:nvSpPr>
        <p:spPr/>
        <p:txBody>
          <a:bodyPr/>
          <a:lstStyle/>
          <a:p>
            <a:r>
              <a:rPr lang="en-US" smtClean="0"/>
              <a:t>C.Woody, EIC Detector R&amp;D Committee Meeting,  7/21/14</a:t>
            </a:r>
            <a:endParaRPr lang="en-US" dirty="0"/>
          </a:p>
        </p:txBody>
      </p:sp>
      <p:sp>
        <p:nvSpPr>
          <p:cNvPr id="9" name="Slide Number Placeholder 8"/>
          <p:cNvSpPr>
            <a:spLocks noGrp="1"/>
          </p:cNvSpPr>
          <p:nvPr>
            <p:ph type="sldNum" sz="quarter" idx="12"/>
          </p:nvPr>
        </p:nvSpPr>
        <p:spPr/>
        <p:txBody>
          <a:bodyPr/>
          <a:lstStyle/>
          <a:p>
            <a:fld id="{59EA4CFA-C3DC-4ADB-8A77-9C015038EFD0}" type="slidenum">
              <a:rPr lang="en-US" smtClean="0"/>
              <a:t>‹#›</a:t>
            </a:fld>
            <a:endParaRPr lang="en-US"/>
          </a:p>
        </p:txBody>
      </p:sp>
    </p:spTree>
    <p:extLst>
      <p:ext uri="{BB962C8B-B14F-4D97-AF65-F5344CB8AC3E}">
        <p14:creationId xmlns:p14="http://schemas.microsoft.com/office/powerpoint/2010/main" val="1571800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F5EF413-3FEC-4488-96B6-7A95C4E75E0D}" type="datetime1">
              <a:rPr lang="en-US" smtClean="0"/>
              <a:t>7/14/2014</a:t>
            </a:fld>
            <a:endParaRPr lang="en-US"/>
          </a:p>
        </p:txBody>
      </p:sp>
      <p:sp>
        <p:nvSpPr>
          <p:cNvPr id="4" name="Footer Placeholder 3"/>
          <p:cNvSpPr>
            <a:spLocks noGrp="1"/>
          </p:cNvSpPr>
          <p:nvPr>
            <p:ph type="ftr" sz="quarter" idx="11"/>
          </p:nvPr>
        </p:nvSpPr>
        <p:spPr/>
        <p:txBody>
          <a:bodyPr/>
          <a:lstStyle/>
          <a:p>
            <a:r>
              <a:rPr lang="en-US" smtClean="0"/>
              <a:t>C.Woody, EIC Detector R&amp;D Committee Meeting,  7/21/14</a:t>
            </a:r>
            <a:endParaRPr lang="en-US" dirty="0"/>
          </a:p>
        </p:txBody>
      </p:sp>
      <p:sp>
        <p:nvSpPr>
          <p:cNvPr id="5" name="Slide Number Placeholder 4"/>
          <p:cNvSpPr>
            <a:spLocks noGrp="1"/>
          </p:cNvSpPr>
          <p:nvPr>
            <p:ph type="sldNum" sz="quarter" idx="12"/>
          </p:nvPr>
        </p:nvSpPr>
        <p:spPr/>
        <p:txBody>
          <a:bodyPr/>
          <a:lstStyle/>
          <a:p>
            <a:fld id="{59EA4CFA-C3DC-4ADB-8A77-9C015038EFD0}" type="slidenum">
              <a:rPr lang="en-US" smtClean="0"/>
              <a:t>‹#›</a:t>
            </a:fld>
            <a:endParaRPr lang="en-US"/>
          </a:p>
        </p:txBody>
      </p:sp>
    </p:spTree>
    <p:extLst>
      <p:ext uri="{BB962C8B-B14F-4D97-AF65-F5344CB8AC3E}">
        <p14:creationId xmlns:p14="http://schemas.microsoft.com/office/powerpoint/2010/main" val="1096299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1F5505-D49F-4B84-A2E5-F50CD8C8F8E4}" type="datetime1">
              <a:rPr lang="en-US" smtClean="0"/>
              <a:t>7/14/2014</a:t>
            </a:fld>
            <a:endParaRPr lang="en-US"/>
          </a:p>
        </p:txBody>
      </p:sp>
      <p:sp>
        <p:nvSpPr>
          <p:cNvPr id="3" name="Footer Placeholder 2"/>
          <p:cNvSpPr>
            <a:spLocks noGrp="1"/>
          </p:cNvSpPr>
          <p:nvPr>
            <p:ph type="ftr" sz="quarter" idx="11"/>
          </p:nvPr>
        </p:nvSpPr>
        <p:spPr/>
        <p:txBody>
          <a:bodyPr/>
          <a:lstStyle/>
          <a:p>
            <a:r>
              <a:rPr lang="en-US" smtClean="0"/>
              <a:t>C.Woody, EIC Detector R&amp;D Committee Meeting,  7/21/14</a:t>
            </a:r>
            <a:endParaRPr lang="en-US" dirty="0"/>
          </a:p>
        </p:txBody>
      </p:sp>
      <p:sp>
        <p:nvSpPr>
          <p:cNvPr id="4" name="Slide Number Placeholder 3"/>
          <p:cNvSpPr>
            <a:spLocks noGrp="1"/>
          </p:cNvSpPr>
          <p:nvPr>
            <p:ph type="sldNum" sz="quarter" idx="12"/>
          </p:nvPr>
        </p:nvSpPr>
        <p:spPr/>
        <p:txBody>
          <a:bodyPr/>
          <a:lstStyle/>
          <a:p>
            <a:fld id="{59EA4CFA-C3DC-4ADB-8A77-9C015038EFD0}" type="slidenum">
              <a:rPr lang="en-US" smtClean="0"/>
              <a:t>‹#›</a:t>
            </a:fld>
            <a:endParaRPr lang="en-US"/>
          </a:p>
        </p:txBody>
      </p:sp>
    </p:spTree>
    <p:extLst>
      <p:ext uri="{BB962C8B-B14F-4D97-AF65-F5344CB8AC3E}">
        <p14:creationId xmlns:p14="http://schemas.microsoft.com/office/powerpoint/2010/main" val="1701539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D113DB-64F5-4525-8301-98EE0F931B01}" type="datetime1">
              <a:rPr lang="en-US" smtClean="0"/>
              <a:t>7/14/2014</a:t>
            </a:fld>
            <a:endParaRPr lang="en-US"/>
          </a:p>
        </p:txBody>
      </p:sp>
      <p:sp>
        <p:nvSpPr>
          <p:cNvPr id="6" name="Footer Placeholder 5"/>
          <p:cNvSpPr>
            <a:spLocks noGrp="1"/>
          </p:cNvSpPr>
          <p:nvPr>
            <p:ph type="ftr" sz="quarter" idx="11"/>
          </p:nvPr>
        </p:nvSpPr>
        <p:spPr/>
        <p:txBody>
          <a:bodyPr/>
          <a:lstStyle/>
          <a:p>
            <a:r>
              <a:rPr lang="en-US" smtClean="0"/>
              <a:t>C.Woody, EIC Detector R&amp;D Committee Meeting,  7/21/14</a:t>
            </a:r>
            <a:endParaRPr lang="en-US" dirty="0"/>
          </a:p>
        </p:txBody>
      </p:sp>
      <p:sp>
        <p:nvSpPr>
          <p:cNvPr id="7" name="Slide Number Placeholder 6"/>
          <p:cNvSpPr>
            <a:spLocks noGrp="1"/>
          </p:cNvSpPr>
          <p:nvPr>
            <p:ph type="sldNum" sz="quarter" idx="12"/>
          </p:nvPr>
        </p:nvSpPr>
        <p:spPr/>
        <p:txBody>
          <a:bodyPr/>
          <a:lstStyle/>
          <a:p>
            <a:fld id="{59EA4CFA-C3DC-4ADB-8A77-9C015038EFD0}" type="slidenum">
              <a:rPr lang="en-US" smtClean="0"/>
              <a:t>‹#›</a:t>
            </a:fld>
            <a:endParaRPr lang="en-US"/>
          </a:p>
        </p:txBody>
      </p:sp>
    </p:spTree>
    <p:extLst>
      <p:ext uri="{BB962C8B-B14F-4D97-AF65-F5344CB8AC3E}">
        <p14:creationId xmlns:p14="http://schemas.microsoft.com/office/powerpoint/2010/main" val="2480701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EC794B-DECF-4A30-8152-D9C706C366D8}" type="datetime1">
              <a:rPr lang="en-US" smtClean="0"/>
              <a:t>7/14/2014</a:t>
            </a:fld>
            <a:endParaRPr lang="en-US"/>
          </a:p>
        </p:txBody>
      </p:sp>
      <p:sp>
        <p:nvSpPr>
          <p:cNvPr id="6" name="Footer Placeholder 5"/>
          <p:cNvSpPr>
            <a:spLocks noGrp="1"/>
          </p:cNvSpPr>
          <p:nvPr>
            <p:ph type="ftr" sz="quarter" idx="11"/>
          </p:nvPr>
        </p:nvSpPr>
        <p:spPr/>
        <p:txBody>
          <a:bodyPr/>
          <a:lstStyle/>
          <a:p>
            <a:r>
              <a:rPr lang="en-US" smtClean="0"/>
              <a:t>C.Woody, EIC Detector R&amp;D Committee Meeting,  7/21/14</a:t>
            </a:r>
            <a:endParaRPr lang="en-US" dirty="0"/>
          </a:p>
        </p:txBody>
      </p:sp>
      <p:sp>
        <p:nvSpPr>
          <p:cNvPr id="7" name="Slide Number Placeholder 6"/>
          <p:cNvSpPr>
            <a:spLocks noGrp="1"/>
          </p:cNvSpPr>
          <p:nvPr>
            <p:ph type="sldNum" sz="quarter" idx="12"/>
          </p:nvPr>
        </p:nvSpPr>
        <p:spPr/>
        <p:txBody>
          <a:bodyPr/>
          <a:lstStyle/>
          <a:p>
            <a:fld id="{59EA4CFA-C3DC-4ADB-8A77-9C015038EFD0}" type="slidenum">
              <a:rPr lang="en-US" smtClean="0"/>
              <a:t>‹#›</a:t>
            </a:fld>
            <a:endParaRPr lang="en-US"/>
          </a:p>
        </p:txBody>
      </p:sp>
    </p:spTree>
    <p:extLst>
      <p:ext uri="{BB962C8B-B14F-4D97-AF65-F5344CB8AC3E}">
        <p14:creationId xmlns:p14="http://schemas.microsoft.com/office/powerpoint/2010/main" val="2440831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4CDA2F-913B-4743-9B6A-B488CC3C3523}" type="datetime1">
              <a:rPr lang="en-US" smtClean="0"/>
              <a:t>7/14/2014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C.Woody, EIC Detector R&amp;D Committee Meeting,  7/21/14</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EA4CFA-C3DC-4ADB-8A77-9C015038EFD0}" type="slidenum">
              <a:rPr lang="en-US" smtClean="0"/>
              <a:t>‹#›</a:t>
            </a:fld>
            <a:endParaRPr lang="en-US"/>
          </a:p>
        </p:txBody>
      </p:sp>
    </p:spTree>
    <p:extLst>
      <p:ext uri="{BB962C8B-B14F-4D97-AF65-F5344CB8AC3E}">
        <p14:creationId xmlns:p14="http://schemas.microsoft.com/office/powerpoint/2010/main" val="32288410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hf hdr="0" dt="0"/>
  <p:txStyles>
    <p:titleStyle>
      <a:lvl1pPr algn="ctr" defTabSz="914400" rtl="0" eaLnBrk="1" latinLnBrk="0" hangingPunct="1">
        <a:spcBef>
          <a:spcPct val="0"/>
        </a:spcBef>
        <a:buNone/>
        <a:defRPr sz="3600" kern="1200" baseline="0">
          <a:solidFill>
            <a:srgbClr val="FF0000"/>
          </a:solidFill>
          <a:latin typeface="Arial"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baseline="0">
          <a:solidFill>
            <a:schemeClr val="tx1"/>
          </a:solidFill>
          <a:latin typeface="Arial Narrow"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baseline="0">
          <a:solidFill>
            <a:schemeClr val="tx1"/>
          </a:solidFill>
          <a:latin typeface="Arial Narrow"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baseline="0">
          <a:solidFill>
            <a:schemeClr val="tx1"/>
          </a:solidFill>
          <a:latin typeface="Arial Narrow"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Arial Narrow"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330E7A-8FE8-4DE6-801F-B432A68F7D2A}" type="datetime1">
              <a:rPr lang="en-US" smtClean="0">
                <a:solidFill>
                  <a:srgbClr val="0000CC">
                    <a:tint val="75000"/>
                  </a:srgbClr>
                </a:solidFill>
              </a:rPr>
              <a:t>7/14/2014</a:t>
            </a:fld>
            <a:endParaRPr lang="en-US">
              <a:solidFill>
                <a:srgbClr val="0000CC">
                  <a:tint val="75000"/>
                </a:srgb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00CC">
                    <a:tint val="75000"/>
                  </a:srgbClr>
                </a:solidFill>
              </a:rPr>
              <a:t>C.Woody, EIC Detector R&amp;D Committee Meeting,  7/21/14</a:t>
            </a:r>
            <a:endParaRPr lang="en-US" dirty="0">
              <a:solidFill>
                <a:srgbClr val="0000CC">
                  <a:tint val="75000"/>
                </a:srgb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EA4CFA-C3DC-4ADB-8A77-9C015038EFD0}" type="slidenum">
              <a:rPr lang="en-US" smtClean="0">
                <a:solidFill>
                  <a:srgbClr val="0000CC">
                    <a:tint val="75000"/>
                  </a:srgbClr>
                </a:solidFill>
              </a:rPr>
              <a:pPr/>
              <a:t>‹#›</a:t>
            </a:fld>
            <a:endParaRPr lang="en-US">
              <a:solidFill>
                <a:srgbClr val="0000CC">
                  <a:tint val="75000"/>
                </a:srgbClr>
              </a:solidFill>
            </a:endParaRPr>
          </a:p>
        </p:txBody>
      </p:sp>
    </p:spTree>
    <p:extLst>
      <p:ext uri="{BB962C8B-B14F-4D97-AF65-F5344CB8AC3E}">
        <p14:creationId xmlns:p14="http://schemas.microsoft.com/office/powerpoint/2010/main" val="355806898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iming>
    <p:tnLst>
      <p:par>
        <p:cTn id="1" dur="indefinite" restart="never" nodeType="tmRoot"/>
      </p:par>
    </p:tnLst>
  </p:timing>
  <p:hf hdr="0" dt="0"/>
  <p:txStyles>
    <p:titleStyle>
      <a:lvl1pPr algn="ctr" defTabSz="914400" rtl="0" eaLnBrk="1" latinLnBrk="0" hangingPunct="1">
        <a:spcBef>
          <a:spcPct val="0"/>
        </a:spcBef>
        <a:buNone/>
        <a:defRPr sz="3600" kern="1200" baseline="0">
          <a:solidFill>
            <a:srgbClr val="FF0000"/>
          </a:solidFill>
          <a:latin typeface="Arial"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baseline="0">
          <a:solidFill>
            <a:schemeClr val="tx1"/>
          </a:solidFill>
          <a:latin typeface="Arial Narrow"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baseline="0">
          <a:solidFill>
            <a:schemeClr val="tx1"/>
          </a:solidFill>
          <a:latin typeface="Arial Narrow"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baseline="0">
          <a:solidFill>
            <a:schemeClr val="tx1"/>
          </a:solidFill>
          <a:latin typeface="Arial Narrow"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Arial Narrow"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4.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1.emf"/><Relationship Id="rId4" Type="http://schemas.openxmlformats.org/officeDocument/2006/relationships/package" Target="../embeddings/Microsoft_Excel_Worksheet1.xlsx"/></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4.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1007592" y="1516912"/>
            <a:ext cx="6667500" cy="1077218"/>
          </a:xfrm>
          <a:prstGeom prst="rect">
            <a:avLst/>
          </a:prstGeom>
          <a:noFill/>
          <a:ln>
            <a:noFill/>
          </a:ln>
          <a:effectLst/>
          <a:extLst>
            <a:ext uri="{909E8E84-426E-40DD-AFC4-6F175D3DCCD1}">
              <a14:hiddenFill xmlns:a14="http://schemas.microsoft.com/office/drawing/2010/main">
                <a:gradFill rotWithShape="0">
                  <a:gsLst>
                    <a:gs pos="0">
                      <a:srgbClr val="DAAEAE"/>
                    </a:gs>
                    <a:gs pos="50000">
                      <a:srgbClr val="FFCCCC"/>
                    </a:gs>
                    <a:gs pos="100000">
                      <a:srgbClr val="DAAEAE"/>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400">
                <a:solidFill>
                  <a:schemeClr val="tx1"/>
                </a:solidFill>
                <a:latin typeface="Arial Narrow" pitchFamily="34" charset="0"/>
              </a:defRPr>
            </a:lvl1pPr>
            <a:lvl2pPr marL="742950" indent="-285750">
              <a:defRPr sz="1400">
                <a:solidFill>
                  <a:schemeClr val="tx1"/>
                </a:solidFill>
                <a:latin typeface="Arial Narrow" pitchFamily="34" charset="0"/>
              </a:defRPr>
            </a:lvl2pPr>
            <a:lvl3pPr marL="1143000" indent="-228600">
              <a:defRPr sz="1400">
                <a:solidFill>
                  <a:schemeClr val="tx1"/>
                </a:solidFill>
                <a:latin typeface="Arial Narrow" pitchFamily="34" charset="0"/>
              </a:defRPr>
            </a:lvl3pPr>
            <a:lvl4pPr marL="1600200" indent="-228600">
              <a:defRPr sz="1400">
                <a:solidFill>
                  <a:schemeClr val="tx1"/>
                </a:solidFill>
                <a:latin typeface="Arial Narrow" pitchFamily="34" charset="0"/>
              </a:defRPr>
            </a:lvl4pPr>
            <a:lvl5pPr marL="2057400" indent="-228600">
              <a:defRPr sz="1400">
                <a:solidFill>
                  <a:schemeClr val="tx1"/>
                </a:solidFill>
                <a:latin typeface="Arial Narrow" pitchFamily="34" charset="0"/>
              </a:defRPr>
            </a:lvl5pPr>
            <a:lvl6pPr marL="2514600" indent="-228600" algn="ctr" eaLnBrk="0" fontAlgn="base" hangingPunct="0">
              <a:spcBef>
                <a:spcPct val="0"/>
              </a:spcBef>
              <a:spcAft>
                <a:spcPct val="0"/>
              </a:spcAft>
              <a:defRPr sz="1400">
                <a:solidFill>
                  <a:schemeClr val="tx1"/>
                </a:solidFill>
                <a:latin typeface="Arial Narrow" pitchFamily="34" charset="0"/>
              </a:defRPr>
            </a:lvl6pPr>
            <a:lvl7pPr marL="2971800" indent="-228600" algn="ctr" eaLnBrk="0" fontAlgn="base" hangingPunct="0">
              <a:spcBef>
                <a:spcPct val="0"/>
              </a:spcBef>
              <a:spcAft>
                <a:spcPct val="0"/>
              </a:spcAft>
              <a:defRPr sz="1400">
                <a:solidFill>
                  <a:schemeClr val="tx1"/>
                </a:solidFill>
                <a:latin typeface="Arial Narrow" pitchFamily="34" charset="0"/>
              </a:defRPr>
            </a:lvl7pPr>
            <a:lvl8pPr marL="3429000" indent="-228600" algn="ctr" eaLnBrk="0" fontAlgn="base" hangingPunct="0">
              <a:spcBef>
                <a:spcPct val="0"/>
              </a:spcBef>
              <a:spcAft>
                <a:spcPct val="0"/>
              </a:spcAft>
              <a:defRPr sz="1400">
                <a:solidFill>
                  <a:schemeClr val="tx1"/>
                </a:solidFill>
                <a:latin typeface="Arial Narrow" pitchFamily="34" charset="0"/>
              </a:defRPr>
            </a:lvl8pPr>
            <a:lvl9pPr marL="3886200" indent="-228600" algn="ctr" eaLnBrk="0" fontAlgn="base" hangingPunct="0">
              <a:spcBef>
                <a:spcPct val="0"/>
              </a:spcBef>
              <a:spcAft>
                <a:spcPct val="0"/>
              </a:spcAft>
              <a:defRPr sz="1400">
                <a:solidFill>
                  <a:schemeClr val="tx1"/>
                </a:solidFill>
                <a:latin typeface="Arial Narrow" pitchFamily="34" charset="0"/>
              </a:defRPr>
            </a:lvl9pPr>
          </a:lstStyle>
          <a:p>
            <a:pPr algn="ctr"/>
            <a:r>
              <a:rPr lang="en-US" sz="3200" b="1" dirty="0" smtClean="0">
                <a:solidFill>
                  <a:srgbClr val="FF0000"/>
                </a:solidFill>
                <a:latin typeface="Arial" charset="0"/>
              </a:rPr>
              <a:t>Status of EIC Calorimeter R&amp;D </a:t>
            </a:r>
          </a:p>
          <a:p>
            <a:pPr algn="ctr"/>
            <a:r>
              <a:rPr lang="en-US" sz="3200" b="1" dirty="0" smtClean="0">
                <a:solidFill>
                  <a:srgbClr val="FF0000"/>
                </a:solidFill>
                <a:latin typeface="Arial" charset="0"/>
              </a:rPr>
              <a:t>at BNL </a:t>
            </a:r>
            <a:endParaRPr lang="en-US" sz="3200" b="1" dirty="0">
              <a:solidFill>
                <a:srgbClr val="FF0000"/>
              </a:solidFill>
              <a:latin typeface="Arial" charset="0"/>
            </a:endParaRPr>
          </a:p>
        </p:txBody>
      </p:sp>
      <p:sp>
        <p:nvSpPr>
          <p:cNvPr id="8" name="Text Box 12"/>
          <p:cNvSpPr txBox="1">
            <a:spLocks noChangeArrowheads="1"/>
          </p:cNvSpPr>
          <p:nvPr/>
        </p:nvSpPr>
        <p:spPr bwMode="auto">
          <a:xfrm>
            <a:off x="1752600" y="5218093"/>
            <a:ext cx="5334000" cy="923330"/>
          </a:xfrm>
          <a:prstGeom prst="rect">
            <a:avLst/>
          </a:prstGeom>
          <a:noFill/>
          <a:ln>
            <a:noFill/>
          </a:ln>
          <a:effectLst/>
          <a:extLst>
            <a:ext uri="{909E8E84-426E-40DD-AFC4-6F175D3DCCD1}">
              <a14:hiddenFill xmlns:a14="http://schemas.microsoft.com/office/drawing/2010/main">
                <a:gradFill rotWithShape="0">
                  <a:gsLst>
                    <a:gs pos="0">
                      <a:srgbClr val="EEEEBE"/>
                    </a:gs>
                    <a:gs pos="50000">
                      <a:srgbClr val="FFFFCC"/>
                    </a:gs>
                    <a:gs pos="100000">
                      <a:srgbClr val="EEEEBE"/>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400">
                <a:solidFill>
                  <a:schemeClr val="tx1"/>
                </a:solidFill>
                <a:latin typeface="Arial Narrow" pitchFamily="34" charset="0"/>
              </a:defRPr>
            </a:lvl1pPr>
            <a:lvl2pPr marL="742950" indent="-285750">
              <a:defRPr sz="1400">
                <a:solidFill>
                  <a:schemeClr val="tx1"/>
                </a:solidFill>
                <a:latin typeface="Arial Narrow" pitchFamily="34" charset="0"/>
              </a:defRPr>
            </a:lvl2pPr>
            <a:lvl3pPr marL="1143000" indent="-228600">
              <a:defRPr sz="1400">
                <a:solidFill>
                  <a:schemeClr val="tx1"/>
                </a:solidFill>
                <a:latin typeface="Arial Narrow" pitchFamily="34" charset="0"/>
              </a:defRPr>
            </a:lvl3pPr>
            <a:lvl4pPr marL="1600200" indent="-228600">
              <a:defRPr sz="1400">
                <a:solidFill>
                  <a:schemeClr val="tx1"/>
                </a:solidFill>
                <a:latin typeface="Arial Narrow" pitchFamily="34" charset="0"/>
              </a:defRPr>
            </a:lvl4pPr>
            <a:lvl5pPr marL="2057400" indent="-228600">
              <a:defRPr sz="1400">
                <a:solidFill>
                  <a:schemeClr val="tx1"/>
                </a:solidFill>
                <a:latin typeface="Arial Narrow" pitchFamily="34" charset="0"/>
              </a:defRPr>
            </a:lvl5pPr>
            <a:lvl6pPr marL="2514600" indent="-228600" algn="ctr" eaLnBrk="0" fontAlgn="base" hangingPunct="0">
              <a:spcBef>
                <a:spcPct val="0"/>
              </a:spcBef>
              <a:spcAft>
                <a:spcPct val="0"/>
              </a:spcAft>
              <a:defRPr sz="1400">
                <a:solidFill>
                  <a:schemeClr val="tx1"/>
                </a:solidFill>
                <a:latin typeface="Arial Narrow" pitchFamily="34" charset="0"/>
              </a:defRPr>
            </a:lvl6pPr>
            <a:lvl7pPr marL="2971800" indent="-228600" algn="ctr" eaLnBrk="0" fontAlgn="base" hangingPunct="0">
              <a:spcBef>
                <a:spcPct val="0"/>
              </a:spcBef>
              <a:spcAft>
                <a:spcPct val="0"/>
              </a:spcAft>
              <a:defRPr sz="1400">
                <a:solidFill>
                  <a:schemeClr val="tx1"/>
                </a:solidFill>
                <a:latin typeface="Arial Narrow" pitchFamily="34" charset="0"/>
              </a:defRPr>
            </a:lvl7pPr>
            <a:lvl8pPr marL="3429000" indent="-228600" algn="ctr" eaLnBrk="0" fontAlgn="base" hangingPunct="0">
              <a:spcBef>
                <a:spcPct val="0"/>
              </a:spcBef>
              <a:spcAft>
                <a:spcPct val="0"/>
              </a:spcAft>
              <a:defRPr sz="1400">
                <a:solidFill>
                  <a:schemeClr val="tx1"/>
                </a:solidFill>
                <a:latin typeface="Arial Narrow" pitchFamily="34" charset="0"/>
              </a:defRPr>
            </a:lvl8pPr>
            <a:lvl9pPr marL="3886200" indent="-228600" algn="ctr" eaLnBrk="0" fontAlgn="base" hangingPunct="0">
              <a:spcBef>
                <a:spcPct val="0"/>
              </a:spcBef>
              <a:spcAft>
                <a:spcPct val="0"/>
              </a:spcAft>
              <a:defRPr sz="1400">
                <a:solidFill>
                  <a:schemeClr val="tx1"/>
                </a:solidFill>
                <a:latin typeface="Arial Narrow" pitchFamily="34" charset="0"/>
              </a:defRPr>
            </a:lvl9pPr>
          </a:lstStyle>
          <a:p>
            <a:pPr algn="ctr"/>
            <a:r>
              <a:rPr lang="en-US" sz="2400" dirty="0" smtClean="0">
                <a:solidFill>
                  <a:srgbClr val="C00000"/>
                </a:solidFill>
              </a:rPr>
              <a:t>EIC Detector R&amp;D Committee Meeting</a:t>
            </a:r>
          </a:p>
          <a:p>
            <a:pPr algn="ctr"/>
            <a:endParaRPr lang="en-US" sz="1000" dirty="0">
              <a:solidFill>
                <a:srgbClr val="C00000"/>
              </a:solidFill>
            </a:endParaRPr>
          </a:p>
          <a:p>
            <a:pPr algn="ctr"/>
            <a:r>
              <a:rPr lang="en-US" sz="2000" dirty="0" smtClean="0">
                <a:solidFill>
                  <a:srgbClr val="CC6600"/>
                </a:solidFill>
              </a:rPr>
              <a:t>July 21, 2014 </a:t>
            </a:r>
            <a:endParaRPr lang="en-US" sz="2000" dirty="0">
              <a:solidFill>
                <a:srgbClr val="CC6600"/>
              </a:solidFill>
            </a:endParaRPr>
          </a:p>
        </p:txBody>
      </p:sp>
      <p:sp>
        <p:nvSpPr>
          <p:cNvPr id="10" name="Rectangle 16"/>
          <p:cNvSpPr>
            <a:spLocks noChangeArrowheads="1"/>
          </p:cNvSpPr>
          <p:nvPr/>
        </p:nvSpPr>
        <p:spPr bwMode="auto">
          <a:xfrm>
            <a:off x="771525" y="942975"/>
            <a:ext cx="7848600" cy="152400"/>
          </a:xfrm>
          <a:prstGeom prst="rect">
            <a:avLst/>
          </a:prstGeom>
          <a:gradFill rotWithShape="0">
            <a:gsLst>
              <a:gs pos="0">
                <a:srgbClr val="FFF200"/>
              </a:gs>
              <a:gs pos="45000">
                <a:srgbClr val="FF7A00"/>
              </a:gs>
              <a:gs pos="70000">
                <a:srgbClr val="FF0300"/>
              </a:gs>
              <a:gs pos="100000">
                <a:srgbClr val="4D0808"/>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800"/>
          </a:p>
        </p:txBody>
      </p:sp>
      <p:pic>
        <p:nvPicPr>
          <p:cNvPr id="11" name="Picture 18" descr="BNL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4200" y="166687"/>
            <a:ext cx="1751859"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EIClogo.jpg"/>
          <p:cNvPicPr>
            <a:picLocks noChangeAspect="1"/>
          </p:cNvPicPr>
          <p:nvPr/>
        </p:nvPicPr>
        <p:blipFill>
          <a:blip r:embed="rId4"/>
          <a:stretch>
            <a:fillRect/>
          </a:stretch>
        </p:blipFill>
        <p:spPr>
          <a:xfrm>
            <a:off x="207780" y="166687"/>
            <a:ext cx="741556" cy="685800"/>
          </a:xfrm>
          <a:prstGeom prst="rect">
            <a:avLst/>
          </a:prstGeom>
        </p:spPr>
      </p:pic>
      <p:sp>
        <p:nvSpPr>
          <p:cNvPr id="3" name="TextBox 2"/>
          <p:cNvSpPr txBox="1"/>
          <p:nvPr/>
        </p:nvSpPr>
        <p:spPr>
          <a:xfrm>
            <a:off x="381000" y="2895600"/>
            <a:ext cx="8077200" cy="2154436"/>
          </a:xfrm>
          <a:prstGeom prst="rect">
            <a:avLst/>
          </a:prstGeom>
          <a:noFill/>
        </p:spPr>
        <p:txBody>
          <a:bodyPr wrap="square" rtlCol="0">
            <a:spAutoFit/>
          </a:bodyPr>
          <a:lstStyle/>
          <a:p>
            <a:pPr algn="ctr"/>
            <a:r>
              <a:rPr lang="en-US" sz="2200" dirty="0" err="1" smtClean="0"/>
              <a:t>S.Boose</a:t>
            </a:r>
            <a:r>
              <a:rPr lang="en-US" sz="2200" dirty="0" smtClean="0"/>
              <a:t>, A. Franz, </a:t>
            </a:r>
            <a:r>
              <a:rPr lang="en-US" sz="2200" dirty="0" err="1" smtClean="0"/>
              <a:t>J.Haggerty</a:t>
            </a:r>
            <a:r>
              <a:rPr lang="en-US" sz="2200" dirty="0"/>
              <a:t>, </a:t>
            </a:r>
            <a:r>
              <a:rPr lang="en-US" sz="2200" dirty="0" err="1" smtClean="0"/>
              <a:t>E.Kistenev</a:t>
            </a:r>
            <a:r>
              <a:rPr lang="en-US" sz="2200" dirty="0"/>
              <a:t>, </a:t>
            </a:r>
            <a:r>
              <a:rPr lang="en-US" sz="2200" dirty="0" err="1" smtClean="0"/>
              <a:t>E,Mannel</a:t>
            </a:r>
            <a:r>
              <a:rPr lang="en-US" sz="2200" dirty="0" smtClean="0"/>
              <a:t>, </a:t>
            </a:r>
            <a:r>
              <a:rPr lang="en-US" sz="2200" dirty="0" err="1" smtClean="0"/>
              <a:t>S.Stoll</a:t>
            </a:r>
            <a:r>
              <a:rPr lang="en-US" sz="2200" dirty="0" smtClean="0"/>
              <a:t>, </a:t>
            </a:r>
            <a:r>
              <a:rPr lang="en-US" sz="2200" dirty="0" err="1" smtClean="0"/>
              <a:t>A.Sickles</a:t>
            </a:r>
            <a:r>
              <a:rPr lang="en-US" sz="2200" dirty="0" smtClean="0"/>
              <a:t>, </a:t>
            </a:r>
            <a:r>
              <a:rPr lang="en-US" sz="2200" dirty="0" err="1" smtClean="0"/>
              <a:t>C.Woody</a:t>
            </a:r>
            <a:endParaRPr lang="en-US" sz="2200" dirty="0" smtClean="0"/>
          </a:p>
          <a:p>
            <a:pPr algn="ctr"/>
            <a:endParaRPr lang="en-US" sz="600" dirty="0"/>
          </a:p>
          <a:p>
            <a:pPr algn="ctr"/>
            <a:r>
              <a:rPr lang="en-US" sz="2000" dirty="0" smtClean="0">
                <a:solidFill>
                  <a:srgbClr val="003BB0"/>
                </a:solidFill>
              </a:rPr>
              <a:t>PHENIX Group </a:t>
            </a:r>
            <a:endParaRPr lang="en-US" sz="2000" dirty="0">
              <a:solidFill>
                <a:srgbClr val="003BB0"/>
              </a:solidFill>
            </a:endParaRPr>
          </a:p>
          <a:p>
            <a:pPr algn="ctr"/>
            <a:endParaRPr lang="en-US" sz="1600" dirty="0"/>
          </a:p>
          <a:p>
            <a:pPr algn="ctr"/>
            <a:r>
              <a:rPr lang="en-US" sz="2000" dirty="0" smtClean="0">
                <a:solidFill>
                  <a:srgbClr val="003BB0"/>
                </a:solidFill>
              </a:rPr>
              <a:t> </a:t>
            </a:r>
            <a:r>
              <a:rPr lang="en-US" sz="2200" dirty="0" err="1" smtClean="0"/>
              <a:t>E.Aschenauer</a:t>
            </a:r>
            <a:r>
              <a:rPr lang="en-US" sz="2200" dirty="0" smtClean="0"/>
              <a:t>, </a:t>
            </a:r>
            <a:r>
              <a:rPr lang="en-US" sz="2200" dirty="0" err="1" smtClean="0"/>
              <a:t>A.Kiselev</a:t>
            </a:r>
            <a:endParaRPr lang="en-US" sz="2200" dirty="0" smtClean="0"/>
          </a:p>
          <a:p>
            <a:pPr algn="ctr"/>
            <a:endParaRPr lang="en-US" sz="600" dirty="0" smtClean="0"/>
          </a:p>
          <a:p>
            <a:pPr algn="ctr"/>
            <a:r>
              <a:rPr lang="en-US" sz="2000" dirty="0" smtClean="0">
                <a:solidFill>
                  <a:srgbClr val="003BB0"/>
                </a:solidFill>
              </a:rPr>
              <a:t>SPIN and EIC Group</a:t>
            </a:r>
            <a:endParaRPr lang="en-US" sz="2000" dirty="0">
              <a:solidFill>
                <a:srgbClr val="003BB0"/>
              </a:solidFill>
            </a:endParaRPr>
          </a:p>
        </p:txBody>
      </p:sp>
    </p:spTree>
    <p:extLst>
      <p:ext uri="{BB962C8B-B14F-4D97-AF65-F5344CB8AC3E}">
        <p14:creationId xmlns:p14="http://schemas.microsoft.com/office/powerpoint/2010/main" val="3488058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solidFill>
                  <a:srgbClr val="1F497D">
                    <a:lumMod val="60000"/>
                    <a:lumOff val="40000"/>
                  </a:srgbClr>
                </a:solidFill>
              </a:rPr>
              <a:t>C.Woody, EIC Detector R&amp;D Committee Meeting,  7/21/14</a:t>
            </a:r>
            <a:endParaRPr lang="en-US" dirty="0">
              <a:solidFill>
                <a:srgbClr val="1F497D">
                  <a:lumMod val="60000"/>
                  <a:lumOff val="40000"/>
                </a:srgbClr>
              </a:solidFill>
            </a:endParaRPr>
          </a:p>
        </p:txBody>
      </p:sp>
      <p:sp>
        <p:nvSpPr>
          <p:cNvPr id="4" name="Slide Number Placeholder 3"/>
          <p:cNvSpPr>
            <a:spLocks noGrp="1"/>
          </p:cNvSpPr>
          <p:nvPr>
            <p:ph type="sldNum" sz="quarter" idx="12"/>
          </p:nvPr>
        </p:nvSpPr>
        <p:spPr/>
        <p:txBody>
          <a:bodyPr/>
          <a:lstStyle/>
          <a:p>
            <a:fld id="{59EA4CFA-C3DC-4ADB-8A77-9C015038EFD0}" type="slidenum">
              <a:rPr lang="en-US" smtClean="0">
                <a:solidFill>
                  <a:srgbClr val="1F497D">
                    <a:lumMod val="60000"/>
                    <a:lumOff val="40000"/>
                  </a:srgbClr>
                </a:solidFill>
              </a:rPr>
              <a:pPr/>
              <a:t>10</a:t>
            </a:fld>
            <a:endParaRPr lang="en-US" dirty="0">
              <a:solidFill>
                <a:srgbClr val="1F497D">
                  <a:lumMod val="60000"/>
                  <a:lumOff val="40000"/>
                </a:srgbClr>
              </a:solidFill>
            </a:endParaRPr>
          </a:p>
        </p:txBody>
      </p:sp>
      <p:sp>
        <p:nvSpPr>
          <p:cNvPr id="5" name="Title 1"/>
          <p:cNvSpPr txBox="1">
            <a:spLocks noGrp="1"/>
          </p:cNvSpPr>
          <p:nvPr>
            <p:ph type="title"/>
          </p:nvPr>
        </p:nvSpPr>
        <p:spPr>
          <a:xfrm>
            <a:off x="304800" y="242813"/>
            <a:ext cx="8229600" cy="73183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600" kern="1200" baseline="0">
                <a:solidFill>
                  <a:srgbClr val="FF0000"/>
                </a:solidFill>
                <a:latin typeface="Arial" pitchFamily="34" charset="0"/>
                <a:ea typeface="+mj-ea"/>
                <a:cs typeface="+mj-cs"/>
              </a:defRPr>
            </a:lvl1pPr>
          </a:lstStyle>
          <a:p>
            <a:r>
              <a:rPr lang="en-US" sz="3200" b="1" dirty="0" smtClean="0"/>
              <a:t>Linearity</a:t>
            </a:r>
            <a:endParaRPr lang="en-US" sz="3200" b="1" dirty="0"/>
          </a:p>
        </p:txBody>
      </p:sp>
      <p:pic>
        <p:nvPicPr>
          <p:cNvPr id="122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990600"/>
            <a:ext cx="7315200" cy="5193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6399885" y="6183888"/>
            <a:ext cx="1120820" cy="369332"/>
          </a:xfrm>
          <a:prstGeom prst="rect">
            <a:avLst/>
          </a:prstGeom>
          <a:noFill/>
        </p:spPr>
        <p:txBody>
          <a:bodyPr wrap="none" rtlCol="0">
            <a:spAutoFit/>
          </a:bodyPr>
          <a:lstStyle/>
          <a:p>
            <a:r>
              <a:rPr lang="en-US" dirty="0" smtClean="0">
                <a:solidFill>
                  <a:srgbClr val="FF0000"/>
                </a:solidFill>
              </a:rPr>
              <a:t>electrons</a:t>
            </a:r>
            <a:endParaRPr lang="en-US" dirty="0">
              <a:solidFill>
                <a:srgbClr val="FF0000"/>
              </a:solidFill>
            </a:endParaRPr>
          </a:p>
        </p:txBody>
      </p:sp>
    </p:spTree>
    <p:extLst>
      <p:ext uri="{BB962C8B-B14F-4D97-AF65-F5344CB8AC3E}">
        <p14:creationId xmlns:p14="http://schemas.microsoft.com/office/powerpoint/2010/main" val="14807032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solidFill>
                  <a:srgbClr val="1F497D">
                    <a:lumMod val="60000"/>
                    <a:lumOff val="40000"/>
                  </a:srgbClr>
                </a:solidFill>
              </a:rPr>
              <a:t>C.Woody, EIC Detector R&amp;D Committee Meeting,  7/21/14</a:t>
            </a:r>
            <a:endParaRPr lang="en-US" dirty="0">
              <a:solidFill>
                <a:srgbClr val="1F497D">
                  <a:lumMod val="60000"/>
                  <a:lumOff val="40000"/>
                </a:srgbClr>
              </a:solidFill>
            </a:endParaRPr>
          </a:p>
        </p:txBody>
      </p:sp>
      <p:sp>
        <p:nvSpPr>
          <p:cNvPr id="4" name="Slide Number Placeholder 3"/>
          <p:cNvSpPr>
            <a:spLocks noGrp="1"/>
          </p:cNvSpPr>
          <p:nvPr>
            <p:ph type="sldNum" sz="quarter" idx="12"/>
          </p:nvPr>
        </p:nvSpPr>
        <p:spPr/>
        <p:txBody>
          <a:bodyPr/>
          <a:lstStyle/>
          <a:p>
            <a:fld id="{59EA4CFA-C3DC-4ADB-8A77-9C015038EFD0}" type="slidenum">
              <a:rPr lang="en-US" smtClean="0">
                <a:solidFill>
                  <a:srgbClr val="1F497D">
                    <a:lumMod val="60000"/>
                    <a:lumOff val="40000"/>
                  </a:srgbClr>
                </a:solidFill>
              </a:rPr>
              <a:pPr/>
              <a:t>11</a:t>
            </a:fld>
            <a:endParaRPr lang="en-US" dirty="0">
              <a:solidFill>
                <a:srgbClr val="1F497D">
                  <a:lumMod val="60000"/>
                  <a:lumOff val="40000"/>
                </a:srgbClr>
              </a:solidFill>
            </a:endParaRPr>
          </a:p>
        </p:txBody>
      </p:sp>
      <p:sp>
        <p:nvSpPr>
          <p:cNvPr id="5" name="Title 1"/>
          <p:cNvSpPr>
            <a:spLocks noGrp="1"/>
          </p:cNvSpPr>
          <p:nvPr>
            <p:ph type="title"/>
          </p:nvPr>
        </p:nvSpPr>
        <p:spPr>
          <a:xfrm>
            <a:off x="457200" y="228600"/>
            <a:ext cx="8229600" cy="579438"/>
          </a:xfrm>
        </p:spPr>
        <p:txBody>
          <a:bodyPr>
            <a:normAutofit/>
          </a:bodyPr>
          <a:lstStyle/>
          <a:p>
            <a:r>
              <a:rPr lang="en-US" sz="3200" b="1" dirty="0" smtClean="0"/>
              <a:t>Energy Resolution</a:t>
            </a:r>
            <a:endParaRPr lang="en-US" sz="3200" b="1" dirty="0"/>
          </a:p>
        </p:txBody>
      </p:sp>
      <p:pic>
        <p:nvPicPr>
          <p:cNvPr id="1843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914400"/>
            <a:ext cx="3657600" cy="26169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19625" y="3771900"/>
            <a:ext cx="3657600" cy="26125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7"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5809" y="3733800"/>
            <a:ext cx="3657600" cy="26425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3200400" y="1223486"/>
            <a:ext cx="534121" cy="369332"/>
          </a:xfrm>
          <a:prstGeom prst="rect">
            <a:avLst/>
          </a:prstGeom>
          <a:noFill/>
        </p:spPr>
        <p:txBody>
          <a:bodyPr wrap="none" rtlCol="0">
            <a:spAutoFit/>
          </a:bodyPr>
          <a:lstStyle/>
          <a:p>
            <a:r>
              <a:rPr lang="en-US" dirty="0" smtClean="0">
                <a:solidFill>
                  <a:srgbClr val="FF0000"/>
                </a:solidFill>
              </a:rPr>
              <a:t>90°</a:t>
            </a:r>
            <a:endParaRPr lang="en-US" dirty="0">
              <a:solidFill>
                <a:srgbClr val="FF0000"/>
              </a:solidFill>
            </a:endParaRPr>
          </a:p>
        </p:txBody>
      </p:sp>
      <p:sp>
        <p:nvSpPr>
          <p:cNvPr id="11" name="TextBox 10"/>
          <p:cNvSpPr txBox="1"/>
          <p:nvPr/>
        </p:nvSpPr>
        <p:spPr>
          <a:xfrm>
            <a:off x="3123479" y="4114800"/>
            <a:ext cx="534121" cy="369332"/>
          </a:xfrm>
          <a:prstGeom prst="rect">
            <a:avLst/>
          </a:prstGeom>
          <a:noFill/>
        </p:spPr>
        <p:txBody>
          <a:bodyPr wrap="none" rtlCol="0">
            <a:spAutoFit/>
          </a:bodyPr>
          <a:lstStyle/>
          <a:p>
            <a:r>
              <a:rPr lang="en-US" dirty="0">
                <a:solidFill>
                  <a:srgbClr val="FF0000"/>
                </a:solidFill>
              </a:rPr>
              <a:t>1</a:t>
            </a:r>
            <a:r>
              <a:rPr lang="en-US" dirty="0" smtClean="0">
                <a:solidFill>
                  <a:srgbClr val="FF0000"/>
                </a:solidFill>
              </a:rPr>
              <a:t>0°</a:t>
            </a:r>
            <a:endParaRPr lang="en-US" dirty="0">
              <a:solidFill>
                <a:srgbClr val="FF0000"/>
              </a:solidFill>
            </a:endParaRPr>
          </a:p>
        </p:txBody>
      </p:sp>
      <p:sp>
        <p:nvSpPr>
          <p:cNvPr id="12" name="TextBox 11"/>
          <p:cNvSpPr txBox="1"/>
          <p:nvPr/>
        </p:nvSpPr>
        <p:spPr>
          <a:xfrm>
            <a:off x="7467600" y="4038600"/>
            <a:ext cx="534121" cy="369332"/>
          </a:xfrm>
          <a:prstGeom prst="rect">
            <a:avLst/>
          </a:prstGeom>
          <a:noFill/>
        </p:spPr>
        <p:txBody>
          <a:bodyPr wrap="none" rtlCol="0">
            <a:spAutoFit/>
          </a:bodyPr>
          <a:lstStyle/>
          <a:p>
            <a:r>
              <a:rPr lang="en-US" dirty="0">
                <a:solidFill>
                  <a:srgbClr val="FF0000"/>
                </a:solidFill>
              </a:rPr>
              <a:t>2</a:t>
            </a:r>
            <a:r>
              <a:rPr lang="en-US" dirty="0" smtClean="0">
                <a:solidFill>
                  <a:srgbClr val="FF0000"/>
                </a:solidFill>
              </a:rPr>
              <a:t>0°</a:t>
            </a:r>
            <a:endParaRPr lang="en-US" dirty="0">
              <a:solidFill>
                <a:srgbClr val="FF0000"/>
              </a:solidFill>
            </a:endParaRPr>
          </a:p>
        </p:txBody>
      </p:sp>
      <p:sp>
        <p:nvSpPr>
          <p:cNvPr id="2" name="TextBox 1"/>
          <p:cNvSpPr txBox="1"/>
          <p:nvPr/>
        </p:nvSpPr>
        <p:spPr>
          <a:xfrm>
            <a:off x="4419600" y="960474"/>
            <a:ext cx="4572000" cy="2616101"/>
          </a:xfrm>
          <a:prstGeom prst="rect">
            <a:avLst/>
          </a:prstGeom>
          <a:noFill/>
        </p:spPr>
        <p:txBody>
          <a:bodyPr wrap="square" rtlCol="0">
            <a:spAutoFit/>
          </a:bodyPr>
          <a:lstStyle/>
          <a:p>
            <a:r>
              <a:rPr lang="en-US" sz="1600" b="1" dirty="0" smtClean="0">
                <a:solidFill>
                  <a:srgbClr val="C00000"/>
                </a:solidFill>
              </a:rPr>
              <a:t>Expected</a:t>
            </a:r>
            <a:r>
              <a:rPr lang="en-US" sz="1600" b="1" dirty="0">
                <a:solidFill>
                  <a:srgbClr val="C00000"/>
                </a:solidFill>
              </a:rPr>
              <a:t> </a:t>
            </a:r>
            <a:r>
              <a:rPr lang="en-US" sz="1600" b="1" dirty="0" smtClean="0">
                <a:solidFill>
                  <a:srgbClr val="C00000"/>
                </a:solidFill>
              </a:rPr>
              <a:t>Resolution:</a:t>
            </a:r>
          </a:p>
          <a:p>
            <a:endParaRPr lang="en-US" sz="400" b="1" dirty="0" smtClean="0">
              <a:solidFill>
                <a:srgbClr val="C00000"/>
              </a:solidFill>
            </a:endParaRPr>
          </a:p>
          <a:p>
            <a:pPr marL="285750" indent="-285750">
              <a:buFont typeface="Arial" pitchFamily="34" charset="0"/>
              <a:buChar char="•"/>
            </a:pPr>
            <a:r>
              <a:rPr lang="en-US" sz="1600" dirty="0" smtClean="0">
                <a:solidFill>
                  <a:srgbClr val="C00000"/>
                </a:solidFill>
              </a:rPr>
              <a:t>Sampling: ~ 15% /√E </a:t>
            </a:r>
            <a:endParaRPr lang="en-US" sz="1600" dirty="0">
              <a:solidFill>
                <a:srgbClr val="C00000"/>
              </a:solidFill>
            </a:endParaRPr>
          </a:p>
          <a:p>
            <a:pPr marL="285750" indent="-285750">
              <a:buFont typeface="Arial" pitchFamily="34" charset="0"/>
              <a:buChar char="•"/>
            </a:pPr>
            <a:r>
              <a:rPr lang="en-US" sz="1600" dirty="0" err="1" smtClean="0">
                <a:solidFill>
                  <a:srgbClr val="C00000"/>
                </a:solidFill>
              </a:rPr>
              <a:t>Photostatistics</a:t>
            </a:r>
            <a:r>
              <a:rPr lang="en-US" sz="1600" dirty="0" smtClean="0">
                <a:solidFill>
                  <a:srgbClr val="C00000"/>
                </a:solidFill>
              </a:rPr>
              <a:t>: ~ 7.5%/</a:t>
            </a:r>
            <a:r>
              <a:rPr lang="en-US" sz="1600" dirty="0">
                <a:solidFill>
                  <a:srgbClr val="C00000"/>
                </a:solidFill>
              </a:rPr>
              <a:t>√E </a:t>
            </a:r>
            <a:endParaRPr lang="en-US" sz="1600" dirty="0" smtClean="0">
              <a:solidFill>
                <a:srgbClr val="C00000"/>
              </a:solidFill>
            </a:endParaRPr>
          </a:p>
          <a:p>
            <a:pPr marL="285750" indent="-285750">
              <a:buFont typeface="Arial" pitchFamily="34" charset="0"/>
              <a:buChar char="•"/>
            </a:pPr>
            <a:r>
              <a:rPr lang="en-US" sz="1600" dirty="0" smtClean="0">
                <a:solidFill>
                  <a:srgbClr val="C00000"/>
                </a:solidFill>
              </a:rPr>
              <a:t>Constant (</a:t>
            </a:r>
            <a:r>
              <a:rPr lang="en-US" sz="1600" dirty="0" err="1" smtClean="0">
                <a:solidFill>
                  <a:srgbClr val="C00000"/>
                </a:solidFill>
              </a:rPr>
              <a:t>nonuniformities</a:t>
            </a:r>
            <a:r>
              <a:rPr lang="en-US" sz="1600" dirty="0" smtClean="0">
                <a:solidFill>
                  <a:srgbClr val="C00000"/>
                </a:solidFill>
              </a:rPr>
              <a:t>) ~ 5%</a:t>
            </a:r>
          </a:p>
          <a:p>
            <a:pPr marL="285750" indent="-285750">
              <a:buFont typeface="Arial" pitchFamily="34" charset="0"/>
              <a:buChar char="•"/>
            </a:pPr>
            <a:endParaRPr lang="en-US" sz="1000" dirty="0" smtClean="0">
              <a:solidFill>
                <a:srgbClr val="C00000"/>
              </a:solidFill>
            </a:endParaRPr>
          </a:p>
          <a:p>
            <a:r>
              <a:rPr lang="en-US" sz="1000" dirty="0">
                <a:solidFill>
                  <a:srgbClr val="C00000"/>
                </a:solidFill>
              </a:rPr>
              <a:t> </a:t>
            </a:r>
            <a:r>
              <a:rPr lang="en-US" sz="1000" dirty="0" smtClean="0">
                <a:solidFill>
                  <a:srgbClr val="C00000"/>
                </a:solidFill>
              </a:rPr>
              <a:t>        </a:t>
            </a:r>
            <a:r>
              <a:rPr lang="en-US" sz="1600" b="1" dirty="0" smtClean="0">
                <a:solidFill>
                  <a:srgbClr val="C00000"/>
                </a:solidFill>
              </a:rPr>
              <a:t>Combined: ~ 17%/√</a:t>
            </a:r>
            <a:r>
              <a:rPr lang="en-US" sz="1600" b="1" dirty="0">
                <a:solidFill>
                  <a:srgbClr val="C00000"/>
                </a:solidFill>
              </a:rPr>
              <a:t>E </a:t>
            </a:r>
            <a:r>
              <a:rPr lang="en-US" sz="1600" b="1" dirty="0" smtClean="0">
                <a:solidFill>
                  <a:srgbClr val="C00000"/>
                </a:solidFill>
                <a:sym typeface="Symbol"/>
              </a:rPr>
              <a:t> 5%</a:t>
            </a:r>
          </a:p>
          <a:p>
            <a:pPr algn="ctr"/>
            <a:endParaRPr lang="en-US" sz="1000" b="1" dirty="0">
              <a:solidFill>
                <a:srgbClr val="C00000"/>
              </a:solidFill>
              <a:sym typeface="Symbol"/>
            </a:endParaRPr>
          </a:p>
          <a:p>
            <a:r>
              <a:rPr lang="en-US" sz="1600" b="1" dirty="0" smtClean="0">
                <a:solidFill>
                  <a:srgbClr val="C00000"/>
                </a:solidFill>
              </a:rPr>
              <a:t>Measured </a:t>
            </a:r>
            <a:r>
              <a:rPr lang="en-US" sz="1600" b="1" dirty="0">
                <a:solidFill>
                  <a:srgbClr val="C00000"/>
                </a:solidFill>
              </a:rPr>
              <a:t>Resolution</a:t>
            </a:r>
            <a:r>
              <a:rPr lang="en-US" sz="1600" b="1" dirty="0" smtClean="0">
                <a:solidFill>
                  <a:srgbClr val="C00000"/>
                </a:solidFill>
              </a:rPr>
              <a:t>: ~ 22%/</a:t>
            </a:r>
            <a:r>
              <a:rPr lang="en-US" sz="1600" b="1" dirty="0">
                <a:solidFill>
                  <a:srgbClr val="C00000"/>
                </a:solidFill>
              </a:rPr>
              <a:t>√E </a:t>
            </a:r>
            <a:r>
              <a:rPr lang="en-US" sz="1600" b="1" dirty="0">
                <a:solidFill>
                  <a:srgbClr val="C00000"/>
                </a:solidFill>
                <a:sym typeface="Symbol"/>
              </a:rPr>
              <a:t> </a:t>
            </a:r>
            <a:r>
              <a:rPr lang="en-US" sz="1600" b="1" dirty="0" smtClean="0">
                <a:solidFill>
                  <a:srgbClr val="C00000"/>
                </a:solidFill>
                <a:sym typeface="Symbol"/>
              </a:rPr>
              <a:t>10%</a:t>
            </a:r>
          </a:p>
          <a:p>
            <a:endParaRPr lang="en-US" sz="1200" b="1" dirty="0">
              <a:solidFill>
                <a:srgbClr val="C00000"/>
              </a:solidFill>
              <a:sym typeface="Symbol"/>
            </a:endParaRPr>
          </a:p>
          <a:p>
            <a:pPr algn="ctr"/>
            <a:r>
              <a:rPr lang="en-US" sz="1600" b="1" dirty="0" smtClean="0">
                <a:solidFill>
                  <a:srgbClr val="FF0000"/>
                </a:solidFill>
                <a:sym typeface="Symbol"/>
              </a:rPr>
              <a:t>Difference most likely due to lack of calibration for temperature drift of </a:t>
            </a:r>
            <a:r>
              <a:rPr lang="en-US" sz="1600" b="1" dirty="0" err="1" smtClean="0">
                <a:solidFill>
                  <a:srgbClr val="FF0000"/>
                </a:solidFill>
                <a:sym typeface="Symbol"/>
              </a:rPr>
              <a:t>SiPMs</a:t>
            </a:r>
            <a:endParaRPr lang="en-US" b="1" dirty="0">
              <a:solidFill>
                <a:srgbClr val="C00000"/>
              </a:solidFill>
            </a:endParaRPr>
          </a:p>
        </p:txBody>
      </p:sp>
    </p:spTree>
    <p:extLst>
      <p:ext uri="{BB962C8B-B14F-4D97-AF65-F5344CB8AC3E}">
        <p14:creationId xmlns:p14="http://schemas.microsoft.com/office/powerpoint/2010/main" val="26783258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250" y="228600"/>
            <a:ext cx="8229600" cy="533399"/>
          </a:xfrm>
        </p:spPr>
        <p:txBody>
          <a:bodyPr>
            <a:noAutofit/>
          </a:bodyPr>
          <a:lstStyle/>
          <a:p>
            <a:r>
              <a:rPr lang="en-US" sz="3200" b="1" dirty="0" smtClean="0"/>
              <a:t>Conclusions and Future Plans</a:t>
            </a:r>
            <a:endParaRPr lang="en-US" sz="3200" b="1" dirty="0"/>
          </a:p>
        </p:txBody>
      </p:sp>
      <p:sp>
        <p:nvSpPr>
          <p:cNvPr id="3" name="Footer Placeholder 2"/>
          <p:cNvSpPr>
            <a:spLocks noGrp="1"/>
          </p:cNvSpPr>
          <p:nvPr>
            <p:ph type="ftr" sz="quarter" idx="11"/>
          </p:nvPr>
        </p:nvSpPr>
        <p:spPr/>
        <p:txBody>
          <a:bodyPr/>
          <a:lstStyle/>
          <a:p>
            <a:r>
              <a:rPr lang="en-US" smtClean="0"/>
              <a:t>C.Woody, EIC Detector R&amp;D Committee Meeting,  7/21/14</a:t>
            </a:r>
            <a:endParaRPr lang="en-US" dirty="0"/>
          </a:p>
        </p:txBody>
      </p:sp>
      <p:sp>
        <p:nvSpPr>
          <p:cNvPr id="4" name="Slide Number Placeholder 3"/>
          <p:cNvSpPr>
            <a:spLocks noGrp="1"/>
          </p:cNvSpPr>
          <p:nvPr>
            <p:ph type="sldNum" sz="quarter" idx="12"/>
          </p:nvPr>
        </p:nvSpPr>
        <p:spPr/>
        <p:txBody>
          <a:bodyPr/>
          <a:lstStyle/>
          <a:p>
            <a:fld id="{59EA4CFA-C3DC-4ADB-8A77-9C015038EFD0}" type="slidenum">
              <a:rPr lang="en-US" smtClean="0"/>
              <a:pPr/>
              <a:t>12</a:t>
            </a:fld>
            <a:endParaRPr lang="en-US" dirty="0"/>
          </a:p>
        </p:txBody>
      </p:sp>
      <p:sp>
        <p:nvSpPr>
          <p:cNvPr id="5" name="Text Box 3"/>
          <p:cNvSpPr txBox="1">
            <a:spLocks noChangeArrowheads="1"/>
          </p:cNvSpPr>
          <p:nvPr/>
        </p:nvSpPr>
        <p:spPr bwMode="auto">
          <a:xfrm>
            <a:off x="457198" y="956131"/>
            <a:ext cx="8445795" cy="51398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hlink"/>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a:solidFill>
                  <a:schemeClr val="tx1"/>
                </a:solidFill>
                <a:latin typeface="Arial Narrow" pitchFamily="34" charset="0"/>
              </a:defRPr>
            </a:lvl1pPr>
            <a:lvl2pPr marL="742950" indent="-285750">
              <a:defRPr>
                <a:solidFill>
                  <a:schemeClr val="tx1"/>
                </a:solidFill>
                <a:latin typeface="Arial Narrow" pitchFamily="34" charset="0"/>
              </a:defRPr>
            </a:lvl2pPr>
            <a:lvl3pPr marL="1143000" indent="-228600">
              <a:defRPr>
                <a:solidFill>
                  <a:schemeClr val="tx1"/>
                </a:solidFill>
                <a:latin typeface="Arial Narrow" pitchFamily="34" charset="0"/>
              </a:defRPr>
            </a:lvl3pPr>
            <a:lvl4pPr marL="1600200" indent="-228600">
              <a:defRPr>
                <a:solidFill>
                  <a:schemeClr val="tx1"/>
                </a:solidFill>
                <a:latin typeface="Arial Narrow" pitchFamily="34" charset="0"/>
              </a:defRPr>
            </a:lvl4pPr>
            <a:lvl5pPr marL="2057400" indent="-228600">
              <a:defRPr>
                <a:solidFill>
                  <a:schemeClr val="tx1"/>
                </a:solidFill>
                <a:latin typeface="Arial Narrow" pitchFamily="34" charset="0"/>
              </a:defRPr>
            </a:lvl5pPr>
            <a:lvl6pPr marL="2514600" indent="-228600" algn="ctr" eaLnBrk="0" fontAlgn="base" hangingPunct="0">
              <a:spcBef>
                <a:spcPct val="0"/>
              </a:spcBef>
              <a:spcAft>
                <a:spcPct val="0"/>
              </a:spcAft>
              <a:defRPr>
                <a:solidFill>
                  <a:schemeClr val="tx1"/>
                </a:solidFill>
                <a:latin typeface="Arial Narrow" pitchFamily="34" charset="0"/>
              </a:defRPr>
            </a:lvl6pPr>
            <a:lvl7pPr marL="2971800" indent="-228600" algn="ctr" eaLnBrk="0" fontAlgn="base" hangingPunct="0">
              <a:spcBef>
                <a:spcPct val="0"/>
              </a:spcBef>
              <a:spcAft>
                <a:spcPct val="0"/>
              </a:spcAft>
              <a:defRPr>
                <a:solidFill>
                  <a:schemeClr val="tx1"/>
                </a:solidFill>
                <a:latin typeface="Arial Narrow" pitchFamily="34" charset="0"/>
              </a:defRPr>
            </a:lvl7pPr>
            <a:lvl8pPr marL="3429000" indent="-228600" algn="ctr" eaLnBrk="0" fontAlgn="base" hangingPunct="0">
              <a:spcBef>
                <a:spcPct val="0"/>
              </a:spcBef>
              <a:spcAft>
                <a:spcPct val="0"/>
              </a:spcAft>
              <a:defRPr>
                <a:solidFill>
                  <a:schemeClr val="tx1"/>
                </a:solidFill>
                <a:latin typeface="Arial Narrow" pitchFamily="34" charset="0"/>
              </a:defRPr>
            </a:lvl8pPr>
            <a:lvl9pPr marL="3886200" indent="-228600" algn="ctr" eaLnBrk="0" fontAlgn="base" hangingPunct="0">
              <a:spcBef>
                <a:spcPct val="0"/>
              </a:spcBef>
              <a:spcAft>
                <a:spcPct val="0"/>
              </a:spcAft>
              <a:defRPr>
                <a:solidFill>
                  <a:schemeClr val="tx1"/>
                </a:solidFill>
                <a:latin typeface="Arial Narrow" pitchFamily="34" charset="0"/>
              </a:defRPr>
            </a:lvl9pPr>
          </a:lstStyle>
          <a:p>
            <a:pPr>
              <a:buClr>
                <a:srgbClr val="C00000"/>
              </a:buClr>
              <a:buSzPct val="75000"/>
              <a:buFont typeface="Wingdings" pitchFamily="2" charset="2"/>
              <a:buChar char="q"/>
            </a:pPr>
            <a:r>
              <a:rPr lang="en-US" sz="2400" dirty="0" smtClean="0">
                <a:solidFill>
                  <a:srgbClr val="000099"/>
                </a:solidFill>
              </a:rPr>
              <a:t>First test of the tilted plate tungsten </a:t>
            </a:r>
            <a:r>
              <a:rPr lang="en-US" sz="2400" dirty="0" err="1" smtClean="0">
                <a:solidFill>
                  <a:srgbClr val="000099"/>
                </a:solidFill>
              </a:rPr>
              <a:t>SciFi</a:t>
            </a:r>
            <a:r>
              <a:rPr lang="en-US" sz="2400" dirty="0" smtClean="0">
                <a:solidFill>
                  <a:srgbClr val="000099"/>
                </a:solidFill>
              </a:rPr>
              <a:t> EMCAL was competed at </a:t>
            </a:r>
            <a:r>
              <a:rPr lang="en-US" sz="2400" dirty="0" err="1" smtClean="0">
                <a:solidFill>
                  <a:srgbClr val="000099"/>
                </a:solidFill>
              </a:rPr>
              <a:t>Fermilab</a:t>
            </a:r>
            <a:r>
              <a:rPr lang="en-US" sz="2400" dirty="0" smtClean="0">
                <a:solidFill>
                  <a:srgbClr val="000099"/>
                </a:solidFill>
              </a:rPr>
              <a:t> in February 2014</a:t>
            </a:r>
          </a:p>
          <a:p>
            <a:pPr>
              <a:buClr>
                <a:srgbClr val="C00000"/>
              </a:buClr>
              <a:buSzPct val="75000"/>
              <a:buFont typeface="Wingdings" pitchFamily="2" charset="2"/>
              <a:buChar char="q"/>
            </a:pPr>
            <a:endParaRPr lang="en-US" sz="800" dirty="0" smtClean="0">
              <a:solidFill>
                <a:srgbClr val="000099"/>
              </a:solidFill>
            </a:endParaRPr>
          </a:p>
          <a:p>
            <a:pPr>
              <a:buClr>
                <a:srgbClr val="C00000"/>
              </a:buClr>
              <a:buSzPct val="75000"/>
              <a:buFont typeface="Wingdings" pitchFamily="2" charset="2"/>
              <a:buChar char="q"/>
            </a:pPr>
            <a:r>
              <a:rPr lang="en-US" sz="2400" dirty="0" smtClean="0">
                <a:solidFill>
                  <a:srgbClr val="000099"/>
                </a:solidFill>
              </a:rPr>
              <a:t>Performance in many respects was quite good (uniformity of response across towers, longitudinal uniformity, light output, linearity). Light output can easily be increased by increasing number of </a:t>
            </a:r>
            <a:r>
              <a:rPr lang="en-US" sz="2400" dirty="0" err="1" smtClean="0">
                <a:solidFill>
                  <a:srgbClr val="000099"/>
                </a:solidFill>
              </a:rPr>
              <a:t>SiPMs</a:t>
            </a:r>
            <a:r>
              <a:rPr lang="en-US" sz="2400" dirty="0" smtClean="0">
                <a:solidFill>
                  <a:srgbClr val="000099"/>
                </a:solidFill>
              </a:rPr>
              <a:t>.</a:t>
            </a:r>
            <a:endParaRPr lang="en-US" sz="2400" dirty="0">
              <a:solidFill>
                <a:srgbClr val="000099"/>
              </a:solidFill>
            </a:endParaRPr>
          </a:p>
          <a:p>
            <a:pPr>
              <a:buClr>
                <a:srgbClr val="C00000"/>
              </a:buClr>
              <a:buSzPct val="75000"/>
              <a:buFont typeface="Wingdings" pitchFamily="2" charset="2"/>
              <a:buChar char="q"/>
            </a:pPr>
            <a:endParaRPr lang="en-US" sz="800" dirty="0" smtClean="0">
              <a:solidFill>
                <a:schemeClr val="accent2"/>
              </a:solidFill>
            </a:endParaRPr>
          </a:p>
          <a:p>
            <a:pPr algn="l">
              <a:buClr>
                <a:srgbClr val="C00000"/>
              </a:buClr>
              <a:buSzPct val="75000"/>
              <a:buFont typeface="Wingdings" pitchFamily="2" charset="2"/>
              <a:buChar char="q"/>
            </a:pPr>
            <a:r>
              <a:rPr lang="en-US" sz="2400" dirty="0" smtClean="0">
                <a:solidFill>
                  <a:schemeClr val="accent2"/>
                </a:solidFill>
              </a:rPr>
              <a:t>Energy resolution was not as expected, most likely due to lack of control over calibration due to temperature variation of </a:t>
            </a:r>
            <a:r>
              <a:rPr lang="en-US" sz="2400" dirty="0" err="1" smtClean="0">
                <a:solidFill>
                  <a:schemeClr val="accent2"/>
                </a:solidFill>
              </a:rPr>
              <a:t>SiPMs</a:t>
            </a:r>
            <a:r>
              <a:rPr lang="en-US" sz="2400" dirty="0" smtClean="0">
                <a:solidFill>
                  <a:schemeClr val="accent2"/>
                </a:solidFill>
              </a:rPr>
              <a:t>. </a:t>
            </a:r>
          </a:p>
          <a:p>
            <a:pPr algn="l">
              <a:buClr>
                <a:srgbClr val="C00000"/>
              </a:buClr>
              <a:buSzPct val="75000"/>
              <a:buFont typeface="Wingdings" pitchFamily="2" charset="2"/>
              <a:buChar char="q"/>
            </a:pPr>
            <a:endParaRPr lang="en-US" sz="800" dirty="0" smtClean="0">
              <a:solidFill>
                <a:schemeClr val="accent2"/>
              </a:solidFill>
            </a:endParaRPr>
          </a:p>
          <a:p>
            <a:pPr algn="l">
              <a:buClr>
                <a:srgbClr val="C00000"/>
              </a:buClr>
              <a:buSzPct val="75000"/>
              <a:buFont typeface="Wingdings" pitchFamily="2" charset="2"/>
              <a:buChar char="q"/>
            </a:pPr>
            <a:r>
              <a:rPr lang="en-US" sz="2400" dirty="0" smtClean="0">
                <a:solidFill>
                  <a:srgbClr val="C00000"/>
                </a:solidFill>
              </a:rPr>
              <a:t>Given the very promising results with the SPACAL, we will not pursue the tilted plate or accordion design any further at this time and will consolidate our efforts to develop the SPACAL</a:t>
            </a:r>
          </a:p>
          <a:p>
            <a:endParaRPr lang="en-US" sz="800" dirty="0" smtClean="0">
              <a:solidFill>
                <a:srgbClr val="000099"/>
              </a:solidFill>
            </a:endParaRPr>
          </a:p>
          <a:p>
            <a:pPr algn="l">
              <a:buClr>
                <a:srgbClr val="C00000"/>
              </a:buClr>
              <a:buSzPct val="75000"/>
              <a:buFont typeface="Wingdings" pitchFamily="2" charset="2"/>
              <a:buChar char="q"/>
            </a:pPr>
            <a:r>
              <a:rPr lang="en-US" sz="2400" dirty="0" smtClean="0">
                <a:solidFill>
                  <a:srgbClr val="000099"/>
                </a:solidFill>
              </a:rPr>
              <a:t>Will continue to develop our front end electronics and readout system but will tailor it more to the SPACAL design  </a:t>
            </a:r>
          </a:p>
          <a:p>
            <a:pPr algn="l">
              <a:buClr>
                <a:srgbClr val="C00000"/>
              </a:buClr>
              <a:buSzPct val="75000"/>
              <a:buFont typeface="Wingdings" pitchFamily="2" charset="2"/>
              <a:buChar char="q"/>
            </a:pPr>
            <a:endParaRPr lang="en-US" sz="800" dirty="0" smtClean="0">
              <a:solidFill>
                <a:srgbClr val="000099"/>
              </a:solidFill>
            </a:endParaRPr>
          </a:p>
        </p:txBody>
      </p:sp>
    </p:spTree>
    <p:extLst>
      <p:ext uri="{BB962C8B-B14F-4D97-AF65-F5344CB8AC3E}">
        <p14:creationId xmlns:p14="http://schemas.microsoft.com/office/powerpoint/2010/main" val="26271215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533399"/>
          </a:xfrm>
        </p:spPr>
        <p:txBody>
          <a:bodyPr>
            <a:noAutofit/>
          </a:bodyPr>
          <a:lstStyle/>
          <a:p>
            <a:r>
              <a:rPr lang="en-US" sz="3200" b="1" dirty="0" smtClean="0"/>
              <a:t>Budget for Future R&amp;D </a:t>
            </a:r>
            <a:endParaRPr lang="en-US" sz="3200" b="1" dirty="0"/>
          </a:p>
        </p:txBody>
      </p:sp>
      <p:sp>
        <p:nvSpPr>
          <p:cNvPr id="3" name="Footer Placeholder 2"/>
          <p:cNvSpPr>
            <a:spLocks noGrp="1"/>
          </p:cNvSpPr>
          <p:nvPr>
            <p:ph type="ftr" sz="quarter" idx="11"/>
          </p:nvPr>
        </p:nvSpPr>
        <p:spPr/>
        <p:txBody>
          <a:bodyPr/>
          <a:lstStyle/>
          <a:p>
            <a:r>
              <a:rPr lang="en-US" smtClean="0"/>
              <a:t>C.Woody, EIC Detector R&amp;D Committee Meeting,  7/21/14</a:t>
            </a:r>
            <a:endParaRPr lang="en-US" dirty="0"/>
          </a:p>
        </p:txBody>
      </p:sp>
      <p:sp>
        <p:nvSpPr>
          <p:cNvPr id="4" name="Slide Number Placeholder 3"/>
          <p:cNvSpPr>
            <a:spLocks noGrp="1"/>
          </p:cNvSpPr>
          <p:nvPr>
            <p:ph type="sldNum" sz="quarter" idx="12"/>
          </p:nvPr>
        </p:nvSpPr>
        <p:spPr/>
        <p:txBody>
          <a:bodyPr/>
          <a:lstStyle/>
          <a:p>
            <a:fld id="{59EA4CFA-C3DC-4ADB-8A77-9C015038EFD0}" type="slidenum">
              <a:rPr lang="en-US" smtClean="0"/>
              <a:pPr/>
              <a:t>13</a:t>
            </a:fld>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477295454"/>
              </p:ext>
            </p:extLst>
          </p:nvPr>
        </p:nvGraphicFramePr>
        <p:xfrm>
          <a:off x="2209800" y="1905000"/>
          <a:ext cx="4613275" cy="2335213"/>
        </p:xfrm>
        <a:graphic>
          <a:graphicData uri="http://schemas.openxmlformats.org/presentationml/2006/ole">
            <mc:AlternateContent xmlns:mc="http://schemas.openxmlformats.org/markup-compatibility/2006">
              <mc:Choice xmlns:v="urn:schemas-microsoft-com:vml" Requires="v">
                <p:oleObj spid="_x0000_s5232" name="Worksheet" r:id="rId4" imgW="3047910" imgH="1543050" progId="Excel.Sheet.12">
                  <p:embed/>
                </p:oleObj>
              </mc:Choice>
              <mc:Fallback>
                <p:oleObj name="Worksheet" r:id="rId4" imgW="3047910" imgH="1543050" progId="Excel.Sheet.12">
                  <p:embed/>
                  <p:pic>
                    <p:nvPicPr>
                      <p:cNvPr id="0" name=""/>
                      <p:cNvPicPr/>
                      <p:nvPr/>
                    </p:nvPicPr>
                    <p:blipFill>
                      <a:blip r:embed="rId5"/>
                      <a:stretch>
                        <a:fillRect/>
                      </a:stretch>
                    </p:blipFill>
                    <p:spPr>
                      <a:xfrm>
                        <a:off x="2209800" y="1905000"/>
                        <a:ext cx="4613275" cy="2335213"/>
                      </a:xfrm>
                      <a:prstGeom prst="rect">
                        <a:avLst/>
                      </a:prstGeom>
                    </p:spPr>
                  </p:pic>
                </p:oleObj>
              </mc:Fallback>
            </mc:AlternateContent>
          </a:graphicData>
        </a:graphic>
      </p:graphicFrame>
    </p:spTree>
    <p:extLst>
      <p:ext uri="{BB962C8B-B14F-4D97-AF65-F5344CB8AC3E}">
        <p14:creationId xmlns:p14="http://schemas.microsoft.com/office/powerpoint/2010/main" val="26271215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C.Woody, EIC Detector R&amp;D Committee Meeting,  7/21/14</a:t>
            </a:r>
            <a:endParaRPr lang="en-US" dirty="0"/>
          </a:p>
        </p:txBody>
      </p:sp>
      <p:sp>
        <p:nvSpPr>
          <p:cNvPr id="4" name="Slide Number Placeholder 3"/>
          <p:cNvSpPr>
            <a:spLocks noGrp="1"/>
          </p:cNvSpPr>
          <p:nvPr>
            <p:ph type="sldNum" sz="quarter" idx="12"/>
          </p:nvPr>
        </p:nvSpPr>
        <p:spPr/>
        <p:txBody>
          <a:bodyPr/>
          <a:lstStyle/>
          <a:p>
            <a:fld id="{59EA4CFA-C3DC-4ADB-8A77-9C015038EFD0}" type="slidenum">
              <a:rPr lang="en-US" smtClean="0"/>
              <a:pPr/>
              <a:t>2</a:t>
            </a:fld>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00577" y="875413"/>
            <a:ext cx="3226975" cy="2743200"/>
          </a:xfrm>
          <a:prstGeom prst="rect">
            <a:avLst/>
          </a:prstGeom>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7073" r="3970"/>
          <a:stretch/>
        </p:blipFill>
        <p:spPr>
          <a:xfrm>
            <a:off x="6965206" y="3685953"/>
            <a:ext cx="1762346" cy="2743200"/>
          </a:xfrm>
          <a:prstGeom prst="rect">
            <a:avLst/>
          </a:prstGeom>
        </p:spPr>
      </p:pic>
      <p:sp>
        <p:nvSpPr>
          <p:cNvPr id="12" name="TextBox 11"/>
          <p:cNvSpPr txBox="1"/>
          <p:nvPr/>
        </p:nvSpPr>
        <p:spPr>
          <a:xfrm>
            <a:off x="609600" y="4114800"/>
            <a:ext cx="5943600" cy="1631216"/>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solidFill>
                  <a:srgbClr val="003BB0"/>
                </a:solidFill>
              </a:rPr>
              <a:t>Prototype completed in January 2014</a:t>
            </a:r>
          </a:p>
          <a:p>
            <a:pPr marL="342900" indent="-342900">
              <a:buFont typeface="Arial" panose="020B0604020202020204" pitchFamily="34" charset="0"/>
              <a:buChar char="•"/>
            </a:pPr>
            <a:endParaRPr lang="en-US" sz="1000" dirty="0" smtClean="0">
              <a:solidFill>
                <a:srgbClr val="003BB0"/>
              </a:solidFill>
            </a:endParaRPr>
          </a:p>
          <a:p>
            <a:pPr marL="342900" indent="-342900">
              <a:buFont typeface="Arial" panose="020B0604020202020204" pitchFamily="34" charset="0"/>
              <a:buChar char="•"/>
            </a:pPr>
            <a:r>
              <a:rPr lang="en-US" sz="2000" dirty="0" smtClean="0">
                <a:solidFill>
                  <a:srgbClr val="003BB0"/>
                </a:solidFill>
              </a:rPr>
              <a:t>Tested at </a:t>
            </a:r>
            <a:r>
              <a:rPr lang="en-US" sz="2000" dirty="0" err="1" smtClean="0">
                <a:solidFill>
                  <a:srgbClr val="003BB0"/>
                </a:solidFill>
              </a:rPr>
              <a:t>Fermilab</a:t>
            </a:r>
            <a:r>
              <a:rPr lang="en-US" sz="2000" dirty="0" smtClean="0">
                <a:solidFill>
                  <a:srgbClr val="003BB0"/>
                </a:solidFill>
              </a:rPr>
              <a:t> in February of 2014 along with PHENIX HCAL</a:t>
            </a:r>
          </a:p>
          <a:p>
            <a:pPr marL="342900" indent="-342900">
              <a:buFont typeface="Arial" panose="020B0604020202020204" pitchFamily="34" charset="0"/>
              <a:buChar char="•"/>
            </a:pPr>
            <a:endParaRPr lang="en-US" sz="1000" dirty="0" smtClean="0">
              <a:solidFill>
                <a:srgbClr val="003BB0"/>
              </a:solidFill>
            </a:endParaRPr>
          </a:p>
          <a:p>
            <a:pPr marL="342900" indent="-342900">
              <a:buFont typeface="Arial" panose="020B0604020202020204" pitchFamily="34" charset="0"/>
              <a:buChar char="•"/>
            </a:pPr>
            <a:r>
              <a:rPr lang="en-US" sz="2000" dirty="0" smtClean="0">
                <a:solidFill>
                  <a:srgbClr val="003BB0"/>
                </a:solidFill>
              </a:rPr>
              <a:t>First test of this new calorimeter configuration  </a:t>
            </a:r>
          </a:p>
        </p:txBody>
      </p:sp>
      <p:pic>
        <p:nvPicPr>
          <p:cNvPr id="7170" name="Picture 2" descr="C:\Craig\PHENIX\Upgrades\Calorimeters\Images\Prototype\DSC06257.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 y="942753"/>
            <a:ext cx="4876800" cy="2743200"/>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1"/>
          <p:cNvSpPr txBox="1">
            <a:spLocks noGrp="1"/>
          </p:cNvSpPr>
          <p:nvPr>
            <p:ph type="title"/>
          </p:nvPr>
        </p:nvSpPr>
        <p:spPr>
          <a:xfrm>
            <a:off x="417135" y="152400"/>
            <a:ext cx="8229600" cy="579438"/>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3600" kern="1200" baseline="0">
                <a:solidFill>
                  <a:srgbClr val="FF0000"/>
                </a:solidFill>
                <a:latin typeface="Arial" pitchFamily="34" charset="0"/>
                <a:ea typeface="+mj-ea"/>
                <a:cs typeface="+mj-cs"/>
              </a:defRPr>
            </a:lvl1pPr>
          </a:lstStyle>
          <a:p>
            <a:r>
              <a:rPr lang="en-US" sz="3200" b="1" dirty="0" smtClean="0"/>
              <a:t>Test of Tilted Plate Tungsten </a:t>
            </a:r>
            <a:r>
              <a:rPr lang="en-US" sz="3200" b="1" dirty="0" err="1" smtClean="0"/>
              <a:t>SciFi</a:t>
            </a:r>
            <a:r>
              <a:rPr lang="en-US" sz="3200" b="1" dirty="0" smtClean="0"/>
              <a:t> EMCAL</a:t>
            </a:r>
            <a:endParaRPr lang="en-US" sz="3200" b="1" dirty="0"/>
          </a:p>
        </p:txBody>
      </p:sp>
    </p:spTree>
    <p:extLst>
      <p:ext uri="{BB962C8B-B14F-4D97-AF65-F5344CB8AC3E}">
        <p14:creationId xmlns:p14="http://schemas.microsoft.com/office/powerpoint/2010/main" val="19733421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C.Woody, EIC Detector R&amp;D Committee Meeting,  7/21/14</a:t>
            </a:r>
            <a:endParaRPr lang="en-US" dirty="0"/>
          </a:p>
        </p:txBody>
      </p:sp>
      <p:sp>
        <p:nvSpPr>
          <p:cNvPr id="4" name="Slide Number Placeholder 3"/>
          <p:cNvSpPr>
            <a:spLocks noGrp="1"/>
          </p:cNvSpPr>
          <p:nvPr>
            <p:ph type="sldNum" sz="quarter" idx="12"/>
          </p:nvPr>
        </p:nvSpPr>
        <p:spPr/>
        <p:txBody>
          <a:bodyPr/>
          <a:lstStyle/>
          <a:p>
            <a:fld id="{59EA4CFA-C3DC-4ADB-8A77-9C015038EFD0}" type="slidenum">
              <a:rPr lang="en-US" smtClean="0"/>
              <a:pPr/>
              <a:t>3</a:t>
            </a:fld>
            <a:endParaRPr lang="en-US" dirty="0"/>
          </a:p>
        </p:txBody>
      </p:sp>
      <p:sp>
        <p:nvSpPr>
          <p:cNvPr id="5" name="Title 1"/>
          <p:cNvSpPr txBox="1">
            <a:spLocks/>
          </p:cNvSpPr>
          <p:nvPr/>
        </p:nvSpPr>
        <p:spPr>
          <a:xfrm>
            <a:off x="471457" y="152400"/>
            <a:ext cx="8229600" cy="73183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600" kern="1200" baseline="0">
                <a:solidFill>
                  <a:srgbClr val="FF0000"/>
                </a:solidFill>
                <a:latin typeface="Arial" pitchFamily="34" charset="0"/>
                <a:ea typeface="+mj-ea"/>
                <a:cs typeface="+mj-cs"/>
              </a:defRPr>
            </a:lvl1pPr>
          </a:lstStyle>
          <a:p>
            <a:r>
              <a:rPr lang="en-US" sz="3200" b="1" dirty="0" err="1" smtClean="0"/>
              <a:t>Fermilab</a:t>
            </a:r>
            <a:r>
              <a:rPr lang="en-US" sz="3200" b="1" dirty="0" smtClean="0"/>
              <a:t> Beam Test</a:t>
            </a:r>
            <a:endParaRPr lang="en-US" sz="3200" b="1" dirty="0"/>
          </a:p>
        </p:txBody>
      </p:sp>
      <p:sp>
        <p:nvSpPr>
          <p:cNvPr id="6" name="TextBox 5"/>
          <p:cNvSpPr txBox="1"/>
          <p:nvPr/>
        </p:nvSpPr>
        <p:spPr>
          <a:xfrm>
            <a:off x="623857" y="5677030"/>
            <a:ext cx="8077200" cy="769441"/>
          </a:xfrm>
          <a:prstGeom prst="rect">
            <a:avLst/>
          </a:prstGeom>
          <a:noFill/>
        </p:spPr>
        <p:txBody>
          <a:bodyPr wrap="square" rtlCol="0">
            <a:spAutoFit/>
          </a:bodyPr>
          <a:lstStyle/>
          <a:p>
            <a:r>
              <a:rPr lang="en-US" dirty="0" smtClean="0">
                <a:solidFill>
                  <a:srgbClr val="002F8E"/>
                </a:solidFill>
              </a:rPr>
              <a:t>Test of combined EMCAL and HCAL  prototypes at </a:t>
            </a:r>
            <a:r>
              <a:rPr lang="en-US" dirty="0" err="1" smtClean="0">
                <a:solidFill>
                  <a:srgbClr val="002F8E"/>
                </a:solidFill>
              </a:rPr>
              <a:t>Fermilab</a:t>
            </a:r>
            <a:r>
              <a:rPr lang="en-US" dirty="0" smtClean="0">
                <a:solidFill>
                  <a:srgbClr val="002F8E"/>
                </a:solidFill>
              </a:rPr>
              <a:t> in Feb 2014</a:t>
            </a:r>
          </a:p>
          <a:p>
            <a:pPr algn="ctr"/>
            <a:r>
              <a:rPr lang="en-US" dirty="0">
                <a:solidFill>
                  <a:srgbClr val="002F8E"/>
                </a:solidFill>
              </a:rPr>
              <a:t> </a:t>
            </a:r>
            <a:r>
              <a:rPr lang="en-US" dirty="0" smtClean="0">
                <a:solidFill>
                  <a:srgbClr val="002F8E"/>
                </a:solidFill>
              </a:rPr>
              <a:t>(</a:t>
            </a:r>
            <a:r>
              <a:rPr lang="en-US" dirty="0" err="1" smtClean="0">
                <a:solidFill>
                  <a:srgbClr val="002F8E"/>
                </a:solidFill>
              </a:rPr>
              <a:t>sPHENIX</a:t>
            </a:r>
            <a:r>
              <a:rPr lang="en-US" dirty="0" smtClean="0">
                <a:solidFill>
                  <a:srgbClr val="002F8E"/>
                </a:solidFill>
              </a:rPr>
              <a:t>  2/5-2/25, STAR 2/26-3/18) </a:t>
            </a:r>
          </a:p>
          <a:p>
            <a:pPr marL="285750" indent="-285750">
              <a:buFont typeface="Arial" pitchFamily="34" charset="0"/>
              <a:buChar char="•"/>
            </a:pPr>
            <a:endParaRPr lang="en-US" sz="800" dirty="0">
              <a:solidFill>
                <a:schemeClr val="tx2">
                  <a:lumMod val="75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897693"/>
            <a:ext cx="8229600" cy="46649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371600" y="1143000"/>
            <a:ext cx="944489" cy="523220"/>
          </a:xfrm>
          <a:prstGeom prst="rect">
            <a:avLst/>
          </a:prstGeom>
          <a:noFill/>
        </p:spPr>
        <p:txBody>
          <a:bodyPr wrap="none" rtlCol="0">
            <a:spAutoFit/>
          </a:bodyPr>
          <a:lstStyle/>
          <a:p>
            <a:pPr algn="ctr"/>
            <a:r>
              <a:rPr lang="en-US" sz="1400" dirty="0" err="1" smtClean="0"/>
              <a:t>sPHENIX</a:t>
            </a:r>
            <a:endParaRPr lang="en-US" sz="1400" dirty="0" smtClean="0"/>
          </a:p>
          <a:p>
            <a:pPr algn="ctr"/>
            <a:r>
              <a:rPr lang="en-US" sz="1400" dirty="0" smtClean="0"/>
              <a:t>HCAL</a:t>
            </a:r>
            <a:endParaRPr lang="en-US" sz="1400" dirty="0"/>
          </a:p>
        </p:txBody>
      </p:sp>
      <p:sp>
        <p:nvSpPr>
          <p:cNvPr id="9" name="TextBox 8"/>
          <p:cNvSpPr txBox="1"/>
          <p:nvPr/>
        </p:nvSpPr>
        <p:spPr>
          <a:xfrm>
            <a:off x="6096000" y="1402838"/>
            <a:ext cx="944489" cy="523220"/>
          </a:xfrm>
          <a:prstGeom prst="rect">
            <a:avLst/>
          </a:prstGeom>
          <a:noFill/>
        </p:spPr>
        <p:txBody>
          <a:bodyPr wrap="none" rtlCol="0">
            <a:spAutoFit/>
          </a:bodyPr>
          <a:lstStyle/>
          <a:p>
            <a:pPr algn="ctr"/>
            <a:r>
              <a:rPr lang="en-US" sz="1400" dirty="0" err="1" smtClean="0"/>
              <a:t>sPHENIX</a:t>
            </a:r>
            <a:endParaRPr lang="en-US" sz="1400" dirty="0" smtClean="0"/>
          </a:p>
          <a:p>
            <a:pPr algn="ctr"/>
            <a:r>
              <a:rPr lang="en-US" sz="1400" dirty="0" smtClean="0"/>
              <a:t>EMCAL</a:t>
            </a:r>
            <a:endParaRPr lang="en-US" sz="1400" dirty="0"/>
          </a:p>
        </p:txBody>
      </p:sp>
    </p:spTree>
    <p:extLst>
      <p:ext uri="{BB962C8B-B14F-4D97-AF65-F5344CB8AC3E}">
        <p14:creationId xmlns:p14="http://schemas.microsoft.com/office/powerpoint/2010/main" val="5319007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C.Woody, EIC Detector R&amp;D Committee Meeting,  7/21/14</a:t>
            </a:r>
            <a:endParaRPr lang="en-US" dirty="0"/>
          </a:p>
        </p:txBody>
      </p:sp>
      <p:sp>
        <p:nvSpPr>
          <p:cNvPr id="4" name="Slide Number Placeholder 3"/>
          <p:cNvSpPr>
            <a:spLocks noGrp="1"/>
          </p:cNvSpPr>
          <p:nvPr>
            <p:ph type="sldNum" sz="quarter" idx="12"/>
          </p:nvPr>
        </p:nvSpPr>
        <p:spPr/>
        <p:txBody>
          <a:bodyPr/>
          <a:lstStyle/>
          <a:p>
            <a:fld id="{59EA4CFA-C3DC-4ADB-8A77-9C015038EFD0}" type="slidenum">
              <a:rPr lang="en-US" smtClean="0"/>
              <a:pPr/>
              <a:t>4</a:t>
            </a:fld>
            <a:endParaRPr lang="en-US" dirty="0"/>
          </a:p>
        </p:txBody>
      </p:sp>
      <p:sp>
        <p:nvSpPr>
          <p:cNvPr id="5" name="Title 1"/>
          <p:cNvSpPr txBox="1">
            <a:spLocks/>
          </p:cNvSpPr>
          <p:nvPr/>
        </p:nvSpPr>
        <p:spPr>
          <a:xfrm>
            <a:off x="304800" y="161925"/>
            <a:ext cx="8229600" cy="6000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600" kern="1200" baseline="0">
                <a:solidFill>
                  <a:srgbClr val="FF0000"/>
                </a:solidFill>
                <a:latin typeface="Arial" pitchFamily="34" charset="0"/>
                <a:ea typeface="+mj-ea"/>
                <a:cs typeface="+mj-cs"/>
              </a:defRPr>
            </a:lvl1pPr>
          </a:lstStyle>
          <a:p>
            <a:r>
              <a:rPr lang="en-US" sz="3200" b="1" dirty="0" smtClean="0"/>
              <a:t>MT6 Test Beam Area</a:t>
            </a:r>
            <a:endParaRPr lang="en-US" sz="3200" b="1" dirty="0"/>
          </a:p>
        </p:txBody>
      </p:sp>
      <p:pic>
        <p:nvPicPr>
          <p:cNvPr id="6" name="Picture 5" descr="FTBFmap1_tsw"/>
          <p:cNvPicPr>
            <a:picLocks noChangeAspect="1"/>
          </p:cNvPicPr>
          <p:nvPr/>
        </p:nvPicPr>
        <p:blipFill rotWithShape="1">
          <a:blip r:embed="rId2" cstate="print">
            <a:extLst>
              <a:ext uri="{28A0092B-C50C-407E-A947-70E740481C1C}">
                <a14:useLocalDpi xmlns:a14="http://schemas.microsoft.com/office/drawing/2010/main" val="0"/>
              </a:ext>
            </a:extLst>
          </a:blip>
          <a:srcRect b="23945"/>
          <a:stretch/>
        </p:blipFill>
        <p:spPr bwMode="auto">
          <a:xfrm>
            <a:off x="304800" y="762000"/>
            <a:ext cx="7535732" cy="3129516"/>
          </a:xfrm>
          <a:prstGeom prst="rect">
            <a:avLst/>
          </a:prstGeom>
          <a:noFill/>
          <a:ln>
            <a:noFill/>
          </a:ln>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63879" y="3643423"/>
            <a:ext cx="3657600" cy="2743200"/>
          </a:xfrm>
          <a:prstGeom prst="rect">
            <a:avLst/>
          </a:prstGeom>
        </p:spPr>
      </p:pic>
      <p:sp>
        <p:nvSpPr>
          <p:cNvPr id="7" name="Rectangle 6"/>
          <p:cNvSpPr>
            <a:spLocks noChangeAspect="1"/>
          </p:cNvSpPr>
          <p:nvPr/>
        </p:nvSpPr>
        <p:spPr>
          <a:xfrm>
            <a:off x="4627289" y="2286000"/>
            <a:ext cx="365760" cy="36576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cxnSp>
        <p:nvCxnSpPr>
          <p:cNvPr id="9" name="Straight Arrow Connector 8"/>
          <p:cNvCxnSpPr/>
          <p:nvPr/>
        </p:nvCxnSpPr>
        <p:spPr>
          <a:xfrm flipH="1">
            <a:off x="4993049" y="2362200"/>
            <a:ext cx="1636351" cy="10668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705600" y="2039034"/>
            <a:ext cx="1828800" cy="646331"/>
          </a:xfrm>
          <a:prstGeom prst="rect">
            <a:avLst/>
          </a:prstGeom>
          <a:solidFill>
            <a:schemeClr val="bg1"/>
          </a:solidFill>
        </p:spPr>
        <p:txBody>
          <a:bodyPr wrap="square" rtlCol="0">
            <a:spAutoFit/>
          </a:bodyPr>
          <a:lstStyle/>
          <a:p>
            <a:r>
              <a:rPr lang="en-US" dirty="0" smtClean="0">
                <a:solidFill>
                  <a:srgbClr val="FF0000"/>
                </a:solidFill>
              </a:rPr>
              <a:t>Location of both calorimeters</a:t>
            </a:r>
            <a:endParaRPr lang="en-US" dirty="0">
              <a:solidFill>
                <a:srgbClr val="FF0000"/>
              </a:solidFill>
            </a:endParaRPr>
          </a:p>
        </p:txBody>
      </p:sp>
      <p:sp>
        <p:nvSpPr>
          <p:cNvPr id="11" name="TextBox 10"/>
          <p:cNvSpPr txBox="1"/>
          <p:nvPr/>
        </p:nvSpPr>
        <p:spPr>
          <a:xfrm>
            <a:off x="308344" y="4060915"/>
            <a:ext cx="4693034" cy="1908215"/>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n-US" dirty="0" smtClean="0">
                <a:solidFill>
                  <a:schemeClr val="accent2"/>
                </a:solidFill>
              </a:rPr>
              <a:t>Both calorimeters were placed at the far downstream end of the test beam line due to rigging requirements for the HCAL</a:t>
            </a:r>
          </a:p>
          <a:p>
            <a:pPr marL="285750" indent="-285750">
              <a:buFont typeface="Arial" panose="020B0604020202020204" pitchFamily="34" charset="0"/>
              <a:buChar char="•"/>
            </a:pPr>
            <a:endParaRPr lang="en-US" sz="1000" dirty="0" smtClean="0">
              <a:solidFill>
                <a:schemeClr val="accent2"/>
              </a:solidFill>
            </a:endParaRPr>
          </a:p>
          <a:p>
            <a:pPr marL="285750" indent="-285750">
              <a:buFont typeface="Arial" panose="020B0604020202020204" pitchFamily="34" charset="0"/>
              <a:buChar char="•"/>
            </a:pPr>
            <a:r>
              <a:rPr lang="en-US" dirty="0" smtClean="0">
                <a:solidFill>
                  <a:schemeClr val="accent2"/>
                </a:solidFill>
              </a:rPr>
              <a:t>Resulted in having much material in front of the EMCAL even after removing many other detectors in the </a:t>
            </a:r>
            <a:r>
              <a:rPr lang="en-US" dirty="0" err="1" smtClean="0">
                <a:solidFill>
                  <a:schemeClr val="accent2"/>
                </a:solidFill>
              </a:rPr>
              <a:t>beamline</a:t>
            </a:r>
            <a:endParaRPr lang="en-US" dirty="0">
              <a:solidFill>
                <a:schemeClr val="accent2"/>
              </a:solidFill>
            </a:endParaRPr>
          </a:p>
        </p:txBody>
      </p:sp>
    </p:spTree>
    <p:extLst>
      <p:ext uri="{BB962C8B-B14F-4D97-AF65-F5344CB8AC3E}">
        <p14:creationId xmlns:p14="http://schemas.microsoft.com/office/powerpoint/2010/main" val="21352725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C.Woody, EIC Detector R&amp;D Committee Meeting,  7/21/14</a:t>
            </a:r>
            <a:endParaRPr lang="en-US" dirty="0"/>
          </a:p>
        </p:txBody>
      </p:sp>
      <p:sp>
        <p:nvSpPr>
          <p:cNvPr id="4" name="Slide Number Placeholder 3"/>
          <p:cNvSpPr>
            <a:spLocks noGrp="1"/>
          </p:cNvSpPr>
          <p:nvPr>
            <p:ph type="sldNum" sz="quarter" idx="12"/>
          </p:nvPr>
        </p:nvSpPr>
        <p:spPr/>
        <p:txBody>
          <a:bodyPr/>
          <a:lstStyle/>
          <a:p>
            <a:fld id="{59EA4CFA-C3DC-4ADB-8A77-9C015038EFD0}" type="slidenum">
              <a:rPr lang="en-US" smtClean="0"/>
              <a:pPr/>
              <a:t>5</a:t>
            </a:fld>
            <a:endParaRPr lang="en-US" dirty="0"/>
          </a:p>
        </p:txBody>
      </p:sp>
      <p:sp>
        <p:nvSpPr>
          <p:cNvPr id="5" name="Title 1"/>
          <p:cNvSpPr txBox="1">
            <a:spLocks/>
          </p:cNvSpPr>
          <p:nvPr/>
        </p:nvSpPr>
        <p:spPr>
          <a:xfrm>
            <a:off x="471457" y="152400"/>
            <a:ext cx="8229600" cy="73183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600" kern="1200" baseline="0">
                <a:solidFill>
                  <a:srgbClr val="FF0000"/>
                </a:solidFill>
                <a:latin typeface="Arial" pitchFamily="34" charset="0"/>
                <a:ea typeface="+mj-ea"/>
                <a:cs typeface="+mj-cs"/>
              </a:defRPr>
            </a:lvl1pPr>
          </a:lstStyle>
          <a:p>
            <a:r>
              <a:rPr lang="en-US" sz="3200" b="1" dirty="0" err="1" smtClean="0"/>
              <a:t>Fermilab</a:t>
            </a:r>
            <a:r>
              <a:rPr lang="en-US" sz="3200" b="1" dirty="0" smtClean="0"/>
              <a:t> Beam Test</a:t>
            </a:r>
            <a:endParaRPr lang="en-US" sz="3200" b="1"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200" y="884238"/>
            <a:ext cx="7315200" cy="5486400"/>
          </a:xfrm>
          <a:prstGeom prst="rect">
            <a:avLst/>
          </a:prstGeom>
        </p:spPr>
      </p:pic>
    </p:spTree>
    <p:extLst>
      <p:ext uri="{BB962C8B-B14F-4D97-AF65-F5344CB8AC3E}">
        <p14:creationId xmlns:p14="http://schemas.microsoft.com/office/powerpoint/2010/main" val="3352254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solidFill>
                  <a:srgbClr val="1F497D">
                    <a:lumMod val="60000"/>
                    <a:lumOff val="40000"/>
                  </a:srgbClr>
                </a:solidFill>
              </a:rPr>
              <a:t>C.Woody, EIC Detector R&amp;D Committee Meeting,  7/21/14</a:t>
            </a:r>
            <a:endParaRPr lang="en-US" dirty="0">
              <a:solidFill>
                <a:srgbClr val="1F497D">
                  <a:lumMod val="60000"/>
                  <a:lumOff val="40000"/>
                </a:srgbClr>
              </a:solidFill>
            </a:endParaRPr>
          </a:p>
        </p:txBody>
      </p:sp>
      <p:sp>
        <p:nvSpPr>
          <p:cNvPr id="4" name="Slide Number Placeholder 3"/>
          <p:cNvSpPr>
            <a:spLocks noGrp="1"/>
          </p:cNvSpPr>
          <p:nvPr>
            <p:ph type="sldNum" sz="quarter" idx="12"/>
          </p:nvPr>
        </p:nvSpPr>
        <p:spPr/>
        <p:txBody>
          <a:bodyPr/>
          <a:lstStyle/>
          <a:p>
            <a:fld id="{59EA4CFA-C3DC-4ADB-8A77-9C015038EFD0}" type="slidenum">
              <a:rPr lang="en-US" smtClean="0">
                <a:solidFill>
                  <a:srgbClr val="1F497D">
                    <a:lumMod val="60000"/>
                    <a:lumOff val="40000"/>
                  </a:srgbClr>
                </a:solidFill>
              </a:rPr>
              <a:pPr/>
              <a:t>6</a:t>
            </a:fld>
            <a:endParaRPr lang="en-US" dirty="0">
              <a:solidFill>
                <a:srgbClr val="1F497D">
                  <a:lumMod val="60000"/>
                  <a:lumOff val="40000"/>
                </a:srgbClr>
              </a:solidFill>
            </a:endParaRPr>
          </a:p>
        </p:txBody>
      </p:sp>
      <p:sp>
        <p:nvSpPr>
          <p:cNvPr id="5" name="Title 1"/>
          <p:cNvSpPr txBox="1">
            <a:spLocks noGrp="1"/>
          </p:cNvSpPr>
          <p:nvPr>
            <p:ph type="title"/>
          </p:nvPr>
        </p:nvSpPr>
        <p:spPr>
          <a:xfrm>
            <a:off x="533400" y="304800"/>
            <a:ext cx="8229600" cy="487362"/>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3600" kern="1200" baseline="0">
                <a:solidFill>
                  <a:srgbClr val="FF0000"/>
                </a:solidFill>
                <a:latin typeface="Arial" pitchFamily="34" charset="0"/>
                <a:ea typeface="+mj-ea"/>
                <a:cs typeface="+mj-cs"/>
              </a:defRPr>
            </a:lvl1pPr>
          </a:lstStyle>
          <a:p>
            <a:r>
              <a:rPr lang="en-US" sz="3200" b="1" dirty="0" smtClean="0"/>
              <a:t>Measurement of Light Output</a:t>
            </a:r>
            <a:endParaRPr lang="en-US" sz="3200" b="1" dirty="0"/>
          </a:p>
        </p:txBody>
      </p:sp>
      <p:sp>
        <p:nvSpPr>
          <p:cNvPr id="7" name="TextBox 6"/>
          <p:cNvSpPr txBox="1"/>
          <p:nvPr/>
        </p:nvSpPr>
        <p:spPr>
          <a:xfrm>
            <a:off x="4591493" y="1219200"/>
            <a:ext cx="4322135" cy="4985980"/>
          </a:xfrm>
          <a:prstGeom prst="rect">
            <a:avLst/>
          </a:prstGeom>
          <a:noFill/>
        </p:spPr>
        <p:txBody>
          <a:bodyPr wrap="square" rtlCol="0">
            <a:spAutoFit/>
          </a:bodyPr>
          <a:lstStyle/>
          <a:p>
            <a:r>
              <a:rPr lang="en-US" dirty="0" smtClean="0">
                <a:solidFill>
                  <a:srgbClr val="003399"/>
                </a:solidFill>
              </a:rPr>
              <a:t>Light yield </a:t>
            </a:r>
            <a:r>
              <a:rPr lang="en-US" dirty="0" smtClean="0">
                <a:solidFill>
                  <a:srgbClr val="003399"/>
                </a:solidFill>
                <a:sym typeface="Symbol"/>
              </a:rPr>
              <a:t>~ </a:t>
            </a:r>
            <a:r>
              <a:rPr lang="en-US" dirty="0" smtClean="0">
                <a:solidFill>
                  <a:srgbClr val="003399"/>
                </a:solidFill>
              </a:rPr>
              <a:t>100 </a:t>
            </a:r>
            <a:r>
              <a:rPr lang="en-US" dirty="0" err="1" smtClean="0">
                <a:solidFill>
                  <a:srgbClr val="003399"/>
                </a:solidFill>
              </a:rPr>
              <a:t>p.e.</a:t>
            </a:r>
            <a:r>
              <a:rPr lang="en-US" dirty="0" smtClean="0">
                <a:solidFill>
                  <a:srgbClr val="003399"/>
                </a:solidFill>
              </a:rPr>
              <a:t> on PMT</a:t>
            </a:r>
          </a:p>
          <a:p>
            <a:endParaRPr lang="en-US" sz="800" dirty="0">
              <a:solidFill>
                <a:srgbClr val="003399"/>
              </a:solidFill>
            </a:endParaRPr>
          </a:p>
          <a:p>
            <a:r>
              <a:rPr lang="en-US" dirty="0" smtClean="0">
                <a:solidFill>
                  <a:srgbClr val="003399"/>
                </a:solidFill>
              </a:rPr>
              <a:t>Energy deposit = 29 MeV </a:t>
            </a:r>
          </a:p>
          <a:p>
            <a:r>
              <a:rPr lang="en-US" dirty="0">
                <a:solidFill>
                  <a:srgbClr val="003399"/>
                </a:solidFill>
              </a:rPr>
              <a:t> </a:t>
            </a:r>
            <a:r>
              <a:rPr lang="en-US" dirty="0" smtClean="0">
                <a:solidFill>
                  <a:srgbClr val="006699"/>
                </a:solidFill>
              </a:rPr>
              <a:t>- total energy deposit from </a:t>
            </a:r>
            <a:r>
              <a:rPr lang="en-US" dirty="0" err="1" smtClean="0">
                <a:solidFill>
                  <a:srgbClr val="006699"/>
                </a:solidFill>
              </a:rPr>
              <a:t>mip</a:t>
            </a:r>
            <a:r>
              <a:rPr lang="en-US" dirty="0" smtClean="0">
                <a:solidFill>
                  <a:srgbClr val="006699"/>
                </a:solidFill>
              </a:rPr>
              <a:t> traversing perpendicular (12 layers) of one tower of absorber stack </a:t>
            </a:r>
          </a:p>
          <a:p>
            <a:endParaRPr lang="en-US" sz="800" dirty="0" smtClean="0">
              <a:solidFill>
                <a:srgbClr val="003399"/>
              </a:solidFill>
            </a:endParaRPr>
          </a:p>
          <a:p>
            <a:pPr marL="1200150" lvl="2" indent="-285750">
              <a:buFont typeface="Symbol"/>
              <a:buChar char="Þ"/>
            </a:pPr>
            <a:r>
              <a:rPr lang="en-US" dirty="0" smtClean="0">
                <a:solidFill>
                  <a:srgbClr val="003399"/>
                </a:solidFill>
                <a:sym typeface="Symbol"/>
              </a:rPr>
              <a:t>3.5 </a:t>
            </a:r>
            <a:r>
              <a:rPr lang="en-US" dirty="0" err="1" smtClean="0">
                <a:solidFill>
                  <a:srgbClr val="003399"/>
                </a:solidFill>
                <a:sym typeface="Symbol"/>
              </a:rPr>
              <a:t>p.e.</a:t>
            </a:r>
            <a:r>
              <a:rPr lang="en-US" dirty="0" smtClean="0">
                <a:solidFill>
                  <a:srgbClr val="003399"/>
                </a:solidFill>
                <a:sym typeface="Symbol"/>
              </a:rPr>
              <a:t>/MeV </a:t>
            </a:r>
          </a:p>
          <a:p>
            <a:pPr marL="1200150" lvl="2" indent="-285750">
              <a:buFont typeface="Symbol"/>
              <a:buChar char="Þ"/>
            </a:pPr>
            <a:r>
              <a:rPr lang="en-US" dirty="0" smtClean="0">
                <a:solidFill>
                  <a:srgbClr val="003399"/>
                </a:solidFill>
                <a:sym typeface="Symbol"/>
              </a:rPr>
              <a:t>3500 </a:t>
            </a:r>
            <a:r>
              <a:rPr lang="en-US" dirty="0" err="1">
                <a:solidFill>
                  <a:srgbClr val="003399"/>
                </a:solidFill>
                <a:sym typeface="Symbol"/>
              </a:rPr>
              <a:t>p.e</a:t>
            </a:r>
            <a:r>
              <a:rPr lang="en-US" dirty="0" err="1" smtClean="0">
                <a:solidFill>
                  <a:srgbClr val="003399"/>
                </a:solidFill>
                <a:sym typeface="Symbol"/>
              </a:rPr>
              <a:t>.</a:t>
            </a:r>
            <a:r>
              <a:rPr lang="en-US" dirty="0" smtClean="0">
                <a:solidFill>
                  <a:srgbClr val="003399"/>
                </a:solidFill>
                <a:sym typeface="Symbol"/>
              </a:rPr>
              <a:t>/</a:t>
            </a:r>
            <a:r>
              <a:rPr lang="en-US" dirty="0" err="1">
                <a:solidFill>
                  <a:srgbClr val="003399"/>
                </a:solidFill>
                <a:sym typeface="Symbol"/>
              </a:rPr>
              <a:t>G</a:t>
            </a:r>
            <a:r>
              <a:rPr lang="en-US" dirty="0" err="1" smtClean="0">
                <a:solidFill>
                  <a:srgbClr val="003399"/>
                </a:solidFill>
                <a:sym typeface="Symbol"/>
              </a:rPr>
              <a:t>eV</a:t>
            </a:r>
            <a:r>
              <a:rPr lang="en-US" dirty="0" smtClean="0">
                <a:solidFill>
                  <a:srgbClr val="003399"/>
                </a:solidFill>
                <a:sym typeface="Symbol"/>
              </a:rPr>
              <a:t> </a:t>
            </a:r>
            <a:endParaRPr lang="en-US" dirty="0">
              <a:solidFill>
                <a:srgbClr val="003399"/>
              </a:solidFill>
              <a:sym typeface="Symbol"/>
            </a:endParaRPr>
          </a:p>
          <a:p>
            <a:endParaRPr lang="en-US" sz="1000" dirty="0">
              <a:solidFill>
                <a:srgbClr val="003399"/>
              </a:solidFill>
              <a:sym typeface="Symbol"/>
            </a:endParaRPr>
          </a:p>
          <a:p>
            <a:r>
              <a:rPr lang="en-US" dirty="0" smtClean="0">
                <a:solidFill>
                  <a:srgbClr val="003399"/>
                </a:solidFill>
                <a:sym typeface="Symbol"/>
              </a:rPr>
              <a:t>Assume 90% light collection</a:t>
            </a:r>
          </a:p>
          <a:p>
            <a:pPr marL="742950" lvl="1" indent="-285750">
              <a:buFont typeface="Symbol"/>
              <a:buChar char="Þ"/>
            </a:pPr>
            <a:r>
              <a:rPr lang="en-US" dirty="0" smtClean="0">
                <a:solidFill>
                  <a:srgbClr val="003399"/>
                </a:solidFill>
                <a:sym typeface="Symbol"/>
              </a:rPr>
              <a:t>3900 </a:t>
            </a:r>
            <a:r>
              <a:rPr lang="en-US" dirty="0" err="1">
                <a:solidFill>
                  <a:srgbClr val="003399"/>
                </a:solidFill>
                <a:sym typeface="Symbol"/>
              </a:rPr>
              <a:t>p.e.</a:t>
            </a:r>
            <a:r>
              <a:rPr lang="en-US" dirty="0">
                <a:solidFill>
                  <a:srgbClr val="003399"/>
                </a:solidFill>
                <a:sym typeface="Symbol"/>
              </a:rPr>
              <a:t>/</a:t>
            </a:r>
            <a:r>
              <a:rPr lang="en-US" dirty="0" err="1">
                <a:solidFill>
                  <a:srgbClr val="003399"/>
                </a:solidFill>
                <a:sym typeface="Symbol"/>
              </a:rPr>
              <a:t>GeV</a:t>
            </a:r>
            <a:r>
              <a:rPr lang="en-US" dirty="0">
                <a:solidFill>
                  <a:srgbClr val="003399"/>
                </a:solidFill>
                <a:sym typeface="Symbol"/>
              </a:rPr>
              <a:t> in </a:t>
            </a:r>
            <a:r>
              <a:rPr lang="en-US" dirty="0" smtClean="0">
                <a:solidFill>
                  <a:srgbClr val="003399"/>
                </a:solidFill>
                <a:sym typeface="Symbol"/>
              </a:rPr>
              <a:t>calorimeter</a:t>
            </a:r>
          </a:p>
          <a:p>
            <a:endParaRPr lang="en-US" dirty="0" smtClean="0">
              <a:solidFill>
                <a:srgbClr val="003399"/>
              </a:solidFill>
              <a:sym typeface="Symbol"/>
            </a:endParaRPr>
          </a:p>
          <a:p>
            <a:r>
              <a:rPr lang="en-US" dirty="0" smtClean="0">
                <a:solidFill>
                  <a:srgbClr val="003399"/>
                </a:solidFill>
                <a:sym typeface="Symbol"/>
              </a:rPr>
              <a:t>Light collection efficiency of 4.7% from cavities  ~ 180 </a:t>
            </a:r>
            <a:r>
              <a:rPr lang="en-US" dirty="0" err="1" smtClean="0">
                <a:solidFill>
                  <a:srgbClr val="003399"/>
                </a:solidFill>
                <a:sym typeface="Symbol"/>
              </a:rPr>
              <a:t>p.e.</a:t>
            </a:r>
            <a:r>
              <a:rPr lang="en-US" dirty="0" smtClean="0">
                <a:solidFill>
                  <a:srgbClr val="003399"/>
                </a:solidFill>
                <a:sym typeface="Symbol"/>
              </a:rPr>
              <a:t>/</a:t>
            </a:r>
            <a:r>
              <a:rPr lang="en-US" dirty="0" err="1" smtClean="0">
                <a:solidFill>
                  <a:srgbClr val="003399"/>
                </a:solidFill>
                <a:sym typeface="Symbol"/>
              </a:rPr>
              <a:t>GeV</a:t>
            </a:r>
            <a:r>
              <a:rPr lang="en-US" dirty="0" smtClean="0">
                <a:solidFill>
                  <a:srgbClr val="003399"/>
                </a:solidFill>
                <a:sym typeface="Symbol"/>
              </a:rPr>
              <a:t> with </a:t>
            </a:r>
            <a:r>
              <a:rPr lang="en-US" dirty="0" err="1" smtClean="0">
                <a:solidFill>
                  <a:srgbClr val="003399"/>
                </a:solidFill>
                <a:sym typeface="Symbol"/>
              </a:rPr>
              <a:t>SiPM</a:t>
            </a:r>
            <a:r>
              <a:rPr lang="en-US" dirty="0" smtClean="0">
                <a:solidFill>
                  <a:srgbClr val="003399"/>
                </a:solidFill>
                <a:sym typeface="Symbol"/>
              </a:rPr>
              <a:t> (assuming PDE</a:t>
            </a:r>
            <a:r>
              <a:rPr lang="en-US" baseline="-25000" dirty="0" smtClean="0">
                <a:solidFill>
                  <a:srgbClr val="003399"/>
                </a:solidFill>
                <a:sym typeface="Symbol"/>
              </a:rPr>
              <a:t>SiPM</a:t>
            </a:r>
            <a:r>
              <a:rPr lang="en-US" dirty="0" smtClean="0">
                <a:solidFill>
                  <a:srgbClr val="003399"/>
                </a:solidFill>
                <a:sym typeface="Symbol"/>
              </a:rPr>
              <a:t>   QE</a:t>
            </a:r>
            <a:r>
              <a:rPr lang="en-US" baseline="-25000" dirty="0" smtClean="0">
                <a:solidFill>
                  <a:srgbClr val="003399"/>
                </a:solidFill>
                <a:sym typeface="Symbol"/>
              </a:rPr>
              <a:t>PMT</a:t>
            </a:r>
            <a:r>
              <a:rPr lang="en-US" dirty="0" smtClean="0">
                <a:solidFill>
                  <a:srgbClr val="003399"/>
                </a:solidFill>
                <a:sym typeface="Symbol"/>
              </a:rPr>
              <a:t>)</a:t>
            </a:r>
          </a:p>
          <a:p>
            <a:endParaRPr lang="en-US" dirty="0">
              <a:solidFill>
                <a:srgbClr val="003399"/>
              </a:solidFill>
              <a:sym typeface="Symbol"/>
            </a:endParaRPr>
          </a:p>
          <a:p>
            <a:r>
              <a:rPr lang="en-US" sz="2000" dirty="0" smtClean="0">
                <a:solidFill>
                  <a:srgbClr val="C00000"/>
                </a:solidFill>
                <a:sym typeface="Symbol"/>
              </a:rPr>
              <a:t>    ~ 7% contribution to energy</a:t>
            </a:r>
          </a:p>
          <a:p>
            <a:pPr marL="285750" indent="-285750">
              <a:buFont typeface="Symbol"/>
              <a:buChar char=" "/>
            </a:pPr>
            <a:r>
              <a:rPr lang="en-US" sz="2000" dirty="0">
                <a:solidFill>
                  <a:srgbClr val="C00000"/>
                </a:solidFill>
                <a:sym typeface="Symbol"/>
              </a:rPr>
              <a:t> </a:t>
            </a:r>
            <a:r>
              <a:rPr lang="en-US" sz="2000" dirty="0" smtClean="0">
                <a:solidFill>
                  <a:srgbClr val="C00000"/>
                </a:solidFill>
                <a:sym typeface="Symbol"/>
              </a:rPr>
              <a:t>   resolution from photon statistics</a:t>
            </a:r>
            <a:endParaRPr lang="en-US" sz="2000" dirty="0">
              <a:solidFill>
                <a:srgbClr val="C00000"/>
              </a:solidFill>
            </a:endParaRPr>
          </a:p>
        </p:txBody>
      </p:sp>
      <p:pic>
        <p:nvPicPr>
          <p:cNvPr id="174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1295400"/>
            <a:ext cx="4114800" cy="25319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251240" y="4000500"/>
            <a:ext cx="4244560" cy="1815882"/>
          </a:xfrm>
          <a:prstGeom prst="rect">
            <a:avLst/>
          </a:prstGeom>
          <a:noFill/>
        </p:spPr>
        <p:txBody>
          <a:bodyPr wrap="square" rtlCol="0">
            <a:spAutoFit/>
          </a:bodyPr>
          <a:lstStyle/>
          <a:p>
            <a:pPr marL="285750" indent="-285750">
              <a:buFont typeface="Arial" panose="020B0604020202020204" pitchFamily="34" charset="0"/>
              <a:buChar char="•"/>
            </a:pPr>
            <a:r>
              <a:rPr lang="en-US" sz="1600" dirty="0" smtClean="0">
                <a:solidFill>
                  <a:srgbClr val="002060"/>
                </a:solidFill>
              </a:rPr>
              <a:t>PMT coupled directly onto one tower module of absorber stack (12 layers)</a:t>
            </a:r>
          </a:p>
          <a:p>
            <a:pPr marL="285750" indent="-285750">
              <a:buFont typeface="Arial" panose="020B0604020202020204" pitchFamily="34" charset="0"/>
              <a:buChar char="•"/>
            </a:pPr>
            <a:endParaRPr lang="en-US" sz="800" dirty="0" smtClean="0">
              <a:solidFill>
                <a:srgbClr val="002060"/>
              </a:solidFill>
            </a:endParaRPr>
          </a:p>
          <a:p>
            <a:pPr marL="285750" indent="-285750">
              <a:buFont typeface="Arial" panose="020B0604020202020204" pitchFamily="34" charset="0"/>
              <a:buChar char="•"/>
            </a:pPr>
            <a:r>
              <a:rPr lang="en-US" sz="1600" dirty="0">
                <a:solidFill>
                  <a:srgbClr val="002060"/>
                </a:solidFill>
              </a:rPr>
              <a:t>B</a:t>
            </a:r>
            <a:r>
              <a:rPr lang="en-US" sz="1600" dirty="0" smtClean="0">
                <a:solidFill>
                  <a:srgbClr val="002060"/>
                </a:solidFill>
              </a:rPr>
              <a:t>eam (120 </a:t>
            </a:r>
            <a:r>
              <a:rPr lang="en-US" sz="1600" dirty="0" err="1" smtClean="0">
                <a:solidFill>
                  <a:srgbClr val="002060"/>
                </a:solidFill>
              </a:rPr>
              <a:t>GeV</a:t>
            </a:r>
            <a:r>
              <a:rPr lang="en-US" sz="1600" dirty="0" smtClean="0">
                <a:solidFill>
                  <a:srgbClr val="002060"/>
                </a:solidFill>
              </a:rPr>
              <a:t> p) traverses tower perpendicular to plates (E</a:t>
            </a:r>
            <a:r>
              <a:rPr lang="en-US" sz="1600" baseline="-25000" dirty="0" smtClean="0">
                <a:solidFill>
                  <a:srgbClr val="002060"/>
                </a:solidFill>
              </a:rPr>
              <a:t>dep</a:t>
            </a:r>
            <a:r>
              <a:rPr lang="en-US" sz="1600" dirty="0" smtClean="0">
                <a:solidFill>
                  <a:srgbClr val="002060"/>
                </a:solidFill>
              </a:rPr>
              <a:t> = 29 MeV)</a:t>
            </a:r>
          </a:p>
          <a:p>
            <a:pPr marL="285750" indent="-285750">
              <a:buFont typeface="Arial" panose="020B0604020202020204" pitchFamily="34" charset="0"/>
              <a:buChar char="•"/>
            </a:pPr>
            <a:endParaRPr lang="en-US" sz="800" dirty="0" smtClean="0">
              <a:solidFill>
                <a:srgbClr val="002060"/>
              </a:solidFill>
            </a:endParaRPr>
          </a:p>
          <a:p>
            <a:pPr marL="285750" indent="-285750">
              <a:buFont typeface="Arial" panose="020B0604020202020204" pitchFamily="34" charset="0"/>
              <a:buChar char="•"/>
            </a:pPr>
            <a:r>
              <a:rPr lang="en-US" sz="1600" dirty="0" smtClean="0">
                <a:solidFill>
                  <a:srgbClr val="002060"/>
                </a:solidFill>
              </a:rPr>
              <a:t>Light yield measured in three positions across tower module</a:t>
            </a:r>
            <a:endParaRPr lang="en-US" sz="1600" dirty="0">
              <a:solidFill>
                <a:srgbClr val="002060"/>
              </a:solidFill>
            </a:endParaRPr>
          </a:p>
        </p:txBody>
      </p:sp>
    </p:spTree>
    <p:extLst>
      <p:ext uri="{BB962C8B-B14F-4D97-AF65-F5344CB8AC3E}">
        <p14:creationId xmlns:p14="http://schemas.microsoft.com/office/powerpoint/2010/main" val="1781728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solidFill>
                  <a:srgbClr val="1F497D">
                    <a:lumMod val="60000"/>
                    <a:lumOff val="40000"/>
                  </a:srgbClr>
                </a:solidFill>
              </a:rPr>
              <a:t>C.Woody, EIC Detector R&amp;D Committee Meeting,  7/21/14</a:t>
            </a:r>
            <a:endParaRPr lang="en-US" dirty="0">
              <a:solidFill>
                <a:srgbClr val="1F497D">
                  <a:lumMod val="60000"/>
                  <a:lumOff val="40000"/>
                </a:srgbClr>
              </a:solidFill>
            </a:endParaRPr>
          </a:p>
        </p:txBody>
      </p:sp>
      <p:sp>
        <p:nvSpPr>
          <p:cNvPr id="4" name="Slide Number Placeholder 3"/>
          <p:cNvSpPr>
            <a:spLocks noGrp="1"/>
          </p:cNvSpPr>
          <p:nvPr>
            <p:ph type="sldNum" sz="quarter" idx="12"/>
          </p:nvPr>
        </p:nvSpPr>
        <p:spPr/>
        <p:txBody>
          <a:bodyPr/>
          <a:lstStyle/>
          <a:p>
            <a:fld id="{59EA4CFA-C3DC-4ADB-8A77-9C015038EFD0}" type="slidenum">
              <a:rPr lang="en-US" smtClean="0">
                <a:solidFill>
                  <a:srgbClr val="1F497D">
                    <a:lumMod val="60000"/>
                    <a:lumOff val="40000"/>
                  </a:srgbClr>
                </a:solidFill>
              </a:rPr>
              <a:pPr/>
              <a:t>7</a:t>
            </a:fld>
            <a:endParaRPr lang="en-US" dirty="0">
              <a:solidFill>
                <a:srgbClr val="1F497D">
                  <a:lumMod val="60000"/>
                  <a:lumOff val="40000"/>
                </a:srgbClr>
              </a:solidFill>
            </a:endParaRPr>
          </a:p>
        </p:txBody>
      </p:sp>
      <p:sp>
        <p:nvSpPr>
          <p:cNvPr id="5" name="Title 1"/>
          <p:cNvSpPr txBox="1">
            <a:spLocks noGrp="1"/>
          </p:cNvSpPr>
          <p:nvPr>
            <p:ph type="title"/>
          </p:nvPr>
        </p:nvSpPr>
        <p:spPr>
          <a:xfrm>
            <a:off x="533400" y="198438"/>
            <a:ext cx="8229600" cy="487362"/>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3600" kern="1200" baseline="0">
                <a:solidFill>
                  <a:srgbClr val="FF0000"/>
                </a:solidFill>
                <a:latin typeface="Arial" pitchFamily="34" charset="0"/>
                <a:ea typeface="+mj-ea"/>
                <a:cs typeface="+mj-cs"/>
              </a:defRPr>
            </a:lvl1pPr>
          </a:lstStyle>
          <a:p>
            <a:r>
              <a:rPr lang="en-US" sz="3200" b="1" dirty="0" smtClean="0"/>
              <a:t>Tower Readout with </a:t>
            </a:r>
            <a:r>
              <a:rPr lang="en-US" sz="3200" b="1" dirty="0" err="1" smtClean="0"/>
              <a:t>SiPMs</a:t>
            </a:r>
            <a:endParaRPr lang="en-US" sz="3200" b="1"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581400"/>
            <a:ext cx="5486400" cy="3695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2743200" y="838200"/>
            <a:ext cx="3657600" cy="646331"/>
          </a:xfrm>
          <a:prstGeom prst="rect">
            <a:avLst/>
          </a:prstGeom>
          <a:noFill/>
        </p:spPr>
        <p:txBody>
          <a:bodyPr wrap="square" rtlCol="0">
            <a:spAutoFit/>
          </a:bodyPr>
          <a:lstStyle/>
          <a:p>
            <a:pPr algn="ctr"/>
            <a:r>
              <a:rPr lang="en-US" dirty="0" smtClean="0">
                <a:solidFill>
                  <a:srgbClr val="003399"/>
                </a:solidFill>
              </a:rPr>
              <a:t>Test with 3 central rows of towers with 2 </a:t>
            </a:r>
            <a:r>
              <a:rPr lang="en-US" dirty="0" err="1" smtClean="0">
                <a:solidFill>
                  <a:srgbClr val="003399"/>
                </a:solidFill>
              </a:rPr>
              <a:t>SiPM</a:t>
            </a:r>
            <a:r>
              <a:rPr lang="en-US" dirty="0" smtClean="0">
                <a:solidFill>
                  <a:srgbClr val="003399"/>
                </a:solidFill>
              </a:rPr>
              <a:t> readout</a:t>
            </a:r>
            <a:endParaRPr lang="en-US" dirty="0">
              <a:solidFill>
                <a:srgbClr val="003399"/>
              </a:solidFill>
            </a:endParaRPr>
          </a:p>
        </p:txBody>
      </p:sp>
      <p:sp>
        <p:nvSpPr>
          <p:cNvPr id="2" name="Rectangle 1"/>
          <p:cNvSpPr/>
          <p:nvPr/>
        </p:nvSpPr>
        <p:spPr>
          <a:xfrm>
            <a:off x="6967870" y="2122213"/>
            <a:ext cx="228600" cy="228600"/>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2741428" y="2743200"/>
            <a:ext cx="872355" cy="307777"/>
          </a:xfrm>
          <a:prstGeom prst="rect">
            <a:avLst/>
          </a:prstGeom>
          <a:noFill/>
        </p:spPr>
        <p:txBody>
          <a:bodyPr wrap="none" rtlCol="0">
            <a:spAutoFit/>
          </a:bodyPr>
          <a:lstStyle/>
          <a:p>
            <a:r>
              <a:rPr lang="en-US" sz="1400" b="1" dirty="0" smtClean="0">
                <a:solidFill>
                  <a:srgbClr val="FF0000"/>
                </a:solidFill>
              </a:rPr>
              <a:t>2 </a:t>
            </a:r>
            <a:r>
              <a:rPr lang="en-US" sz="1400" b="1" dirty="0" err="1" smtClean="0">
                <a:solidFill>
                  <a:srgbClr val="FF0000"/>
                </a:solidFill>
              </a:rPr>
              <a:t>SiPMs</a:t>
            </a:r>
            <a:endParaRPr lang="en-US" sz="1400" b="1" dirty="0">
              <a:solidFill>
                <a:srgbClr val="FF0000"/>
              </a:solidFill>
            </a:endParaRPr>
          </a:p>
        </p:txBody>
      </p:sp>
      <p:sp>
        <p:nvSpPr>
          <p:cNvPr id="8" name="Left Brace 7"/>
          <p:cNvSpPr/>
          <p:nvPr/>
        </p:nvSpPr>
        <p:spPr>
          <a:xfrm>
            <a:off x="3733800" y="2350813"/>
            <a:ext cx="45719" cy="914665"/>
          </a:xfrm>
          <a:prstGeom prst="lef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Left Brace 8"/>
          <p:cNvSpPr/>
          <p:nvPr/>
        </p:nvSpPr>
        <p:spPr>
          <a:xfrm>
            <a:off x="3688081" y="3657600"/>
            <a:ext cx="45719" cy="609600"/>
          </a:xfrm>
          <a:prstGeom prst="lef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a:off x="2750288" y="3808511"/>
            <a:ext cx="772969" cy="307777"/>
          </a:xfrm>
          <a:prstGeom prst="rect">
            <a:avLst/>
          </a:prstGeom>
          <a:noFill/>
        </p:spPr>
        <p:txBody>
          <a:bodyPr wrap="none" rtlCol="0">
            <a:spAutoFit/>
          </a:bodyPr>
          <a:lstStyle/>
          <a:p>
            <a:r>
              <a:rPr lang="en-US" sz="1400" b="1" dirty="0">
                <a:solidFill>
                  <a:srgbClr val="FF0000"/>
                </a:solidFill>
              </a:rPr>
              <a:t>1</a:t>
            </a:r>
            <a:r>
              <a:rPr lang="en-US" sz="1400" b="1" dirty="0" smtClean="0">
                <a:solidFill>
                  <a:srgbClr val="FF0000"/>
                </a:solidFill>
              </a:rPr>
              <a:t> </a:t>
            </a:r>
            <a:r>
              <a:rPr lang="en-US" sz="1400" b="1" dirty="0" err="1" smtClean="0">
                <a:solidFill>
                  <a:srgbClr val="FF0000"/>
                </a:solidFill>
              </a:rPr>
              <a:t>SiPM</a:t>
            </a:r>
            <a:endParaRPr lang="en-US" sz="1400" b="1" dirty="0">
              <a:solidFill>
                <a:srgbClr val="FF0000"/>
              </a:solidFill>
            </a:endParaRPr>
          </a:p>
        </p:txBody>
      </p:sp>
      <p:sp>
        <p:nvSpPr>
          <p:cNvPr id="11" name="TextBox 10"/>
          <p:cNvSpPr txBox="1"/>
          <p:nvPr/>
        </p:nvSpPr>
        <p:spPr>
          <a:xfrm>
            <a:off x="7239000" y="2057400"/>
            <a:ext cx="401072" cy="338554"/>
          </a:xfrm>
          <a:prstGeom prst="rect">
            <a:avLst/>
          </a:prstGeom>
          <a:noFill/>
        </p:spPr>
        <p:txBody>
          <a:bodyPr wrap="none" rtlCol="0">
            <a:spAutoFit/>
          </a:bodyPr>
          <a:lstStyle/>
          <a:p>
            <a:r>
              <a:rPr lang="en-US" sz="1600" dirty="0" smtClean="0">
                <a:solidFill>
                  <a:srgbClr val="FF0000"/>
                </a:solidFill>
              </a:rPr>
              <a:t>x2</a:t>
            </a:r>
            <a:endParaRPr lang="en-US" sz="1600" dirty="0">
              <a:solidFill>
                <a:srgbClr val="FF0000"/>
              </a:solidFill>
            </a:endParaRPr>
          </a:p>
        </p:txBody>
      </p:sp>
      <p:sp>
        <p:nvSpPr>
          <p:cNvPr id="15" name="TextBox 14"/>
          <p:cNvSpPr txBox="1"/>
          <p:nvPr/>
        </p:nvSpPr>
        <p:spPr>
          <a:xfrm>
            <a:off x="2895600" y="5486400"/>
            <a:ext cx="3657600" cy="646331"/>
          </a:xfrm>
          <a:prstGeom prst="rect">
            <a:avLst/>
          </a:prstGeom>
          <a:noFill/>
        </p:spPr>
        <p:txBody>
          <a:bodyPr wrap="square" rtlCol="0">
            <a:spAutoFit/>
          </a:bodyPr>
          <a:lstStyle/>
          <a:p>
            <a:pPr algn="ctr"/>
            <a:r>
              <a:rPr lang="en-US" dirty="0" smtClean="0">
                <a:solidFill>
                  <a:srgbClr val="C00000"/>
                </a:solidFill>
              </a:rPr>
              <a:t>Using 2 </a:t>
            </a:r>
            <a:r>
              <a:rPr lang="en-US" dirty="0" err="1" smtClean="0">
                <a:solidFill>
                  <a:srgbClr val="C00000"/>
                </a:solidFill>
              </a:rPr>
              <a:t>SiPMs</a:t>
            </a:r>
            <a:r>
              <a:rPr lang="en-US" dirty="0" smtClean="0">
                <a:solidFill>
                  <a:srgbClr val="C00000"/>
                </a:solidFill>
              </a:rPr>
              <a:t> effectively doubles the light output as expected</a:t>
            </a:r>
            <a:endParaRPr lang="en-US" dirty="0">
              <a:solidFill>
                <a:srgbClr val="C00000"/>
              </a:solidFill>
            </a:endParaRPr>
          </a:p>
        </p:txBody>
      </p:sp>
    </p:spTree>
    <p:extLst>
      <p:ext uri="{BB962C8B-B14F-4D97-AF65-F5344CB8AC3E}">
        <p14:creationId xmlns:p14="http://schemas.microsoft.com/office/powerpoint/2010/main" val="21781642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solidFill>
                  <a:srgbClr val="1F497D">
                    <a:lumMod val="60000"/>
                    <a:lumOff val="40000"/>
                  </a:srgbClr>
                </a:solidFill>
              </a:rPr>
              <a:t>C.Woody, EIC Detector R&amp;D Committee Meeting,  7/21/14</a:t>
            </a:r>
            <a:endParaRPr lang="en-US" dirty="0">
              <a:solidFill>
                <a:srgbClr val="1F497D">
                  <a:lumMod val="60000"/>
                  <a:lumOff val="40000"/>
                </a:srgbClr>
              </a:solidFill>
            </a:endParaRPr>
          </a:p>
        </p:txBody>
      </p:sp>
      <p:sp>
        <p:nvSpPr>
          <p:cNvPr id="4" name="Slide Number Placeholder 3"/>
          <p:cNvSpPr>
            <a:spLocks noGrp="1"/>
          </p:cNvSpPr>
          <p:nvPr>
            <p:ph type="sldNum" sz="quarter" idx="12"/>
          </p:nvPr>
        </p:nvSpPr>
        <p:spPr/>
        <p:txBody>
          <a:bodyPr/>
          <a:lstStyle/>
          <a:p>
            <a:fld id="{59EA4CFA-C3DC-4ADB-8A77-9C015038EFD0}" type="slidenum">
              <a:rPr lang="en-US" smtClean="0">
                <a:solidFill>
                  <a:srgbClr val="1F497D">
                    <a:lumMod val="60000"/>
                    <a:lumOff val="40000"/>
                  </a:srgbClr>
                </a:solidFill>
              </a:rPr>
              <a:pPr/>
              <a:t>8</a:t>
            </a:fld>
            <a:endParaRPr lang="en-US" dirty="0">
              <a:solidFill>
                <a:srgbClr val="1F497D">
                  <a:lumMod val="60000"/>
                  <a:lumOff val="40000"/>
                </a:srgbClr>
              </a:solidFill>
            </a:endParaRPr>
          </a:p>
        </p:txBody>
      </p:sp>
      <p:sp>
        <p:nvSpPr>
          <p:cNvPr id="8" name="Title 1"/>
          <p:cNvSpPr txBox="1">
            <a:spLocks noGrp="1"/>
          </p:cNvSpPr>
          <p:nvPr>
            <p:ph type="title"/>
          </p:nvPr>
        </p:nvSpPr>
        <p:spPr>
          <a:xfrm>
            <a:off x="693177" y="152400"/>
            <a:ext cx="7543800" cy="685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600" kern="1200" baseline="0">
                <a:solidFill>
                  <a:srgbClr val="FF0000"/>
                </a:solidFill>
                <a:latin typeface="Arial" pitchFamily="34" charset="0"/>
                <a:ea typeface="+mj-ea"/>
                <a:cs typeface="+mj-cs"/>
              </a:defRPr>
            </a:lvl1pPr>
          </a:lstStyle>
          <a:p>
            <a:r>
              <a:rPr lang="en-US" sz="3200" b="1" dirty="0" smtClean="0"/>
              <a:t>Transverse Position Dependence</a:t>
            </a:r>
            <a:endParaRPr lang="en-US" sz="3200" b="1" dirty="0"/>
          </a:p>
        </p:txBody>
      </p:sp>
      <p:sp>
        <p:nvSpPr>
          <p:cNvPr id="9" name="TextBox 8"/>
          <p:cNvSpPr txBox="1"/>
          <p:nvPr/>
        </p:nvSpPr>
        <p:spPr>
          <a:xfrm>
            <a:off x="3163213" y="838200"/>
            <a:ext cx="2476960" cy="461665"/>
          </a:xfrm>
          <a:prstGeom prst="rect">
            <a:avLst/>
          </a:prstGeom>
          <a:noFill/>
        </p:spPr>
        <p:txBody>
          <a:bodyPr wrap="none" rtlCol="0">
            <a:spAutoFit/>
          </a:bodyPr>
          <a:lstStyle/>
          <a:p>
            <a:r>
              <a:rPr lang="en-US" sz="2400" dirty="0" smtClean="0">
                <a:solidFill>
                  <a:schemeClr val="accent2"/>
                </a:solidFill>
              </a:rPr>
              <a:t> </a:t>
            </a:r>
            <a:r>
              <a:rPr lang="en-US" sz="2400" dirty="0">
                <a:solidFill>
                  <a:schemeClr val="accent2"/>
                </a:solidFill>
              </a:rPr>
              <a:t>8</a:t>
            </a:r>
            <a:r>
              <a:rPr lang="en-US" sz="2400" dirty="0" smtClean="0">
                <a:solidFill>
                  <a:schemeClr val="accent2"/>
                </a:solidFill>
              </a:rPr>
              <a:t> </a:t>
            </a:r>
            <a:r>
              <a:rPr lang="en-US" sz="2400" dirty="0" err="1" smtClean="0">
                <a:solidFill>
                  <a:schemeClr val="accent2"/>
                </a:solidFill>
              </a:rPr>
              <a:t>GeV</a:t>
            </a:r>
            <a:r>
              <a:rPr lang="en-US" sz="2400" dirty="0" smtClean="0">
                <a:solidFill>
                  <a:schemeClr val="accent2"/>
                </a:solidFill>
              </a:rPr>
              <a:t> electrons</a:t>
            </a:r>
            <a:endParaRPr lang="en-US" sz="2400" dirty="0">
              <a:solidFill>
                <a:schemeClr val="accent2"/>
              </a:solidFill>
            </a:endParaRPr>
          </a:p>
        </p:txBody>
      </p:sp>
      <p:sp>
        <p:nvSpPr>
          <p:cNvPr id="10" name="TextBox 9"/>
          <p:cNvSpPr txBox="1"/>
          <p:nvPr/>
        </p:nvSpPr>
        <p:spPr>
          <a:xfrm>
            <a:off x="975789" y="1520088"/>
            <a:ext cx="3386568" cy="369332"/>
          </a:xfrm>
          <a:prstGeom prst="rect">
            <a:avLst/>
          </a:prstGeom>
          <a:noFill/>
        </p:spPr>
        <p:txBody>
          <a:bodyPr wrap="none" rtlCol="0">
            <a:spAutoFit/>
          </a:bodyPr>
          <a:lstStyle/>
          <a:p>
            <a:r>
              <a:rPr lang="en-US" dirty="0" smtClean="0">
                <a:solidFill>
                  <a:srgbClr val="C00000"/>
                </a:solidFill>
              </a:rPr>
              <a:t>Sum of a Single Row of Towers</a:t>
            </a:r>
            <a:endParaRPr lang="en-US" dirty="0">
              <a:solidFill>
                <a:srgbClr val="C00000"/>
              </a:solidFill>
            </a:endParaRPr>
          </a:p>
        </p:txBody>
      </p:sp>
      <p:sp>
        <p:nvSpPr>
          <p:cNvPr id="12" name="TextBox 11"/>
          <p:cNvSpPr txBox="1"/>
          <p:nvPr/>
        </p:nvSpPr>
        <p:spPr>
          <a:xfrm>
            <a:off x="5181600" y="1516912"/>
            <a:ext cx="2796663" cy="369332"/>
          </a:xfrm>
          <a:prstGeom prst="rect">
            <a:avLst/>
          </a:prstGeom>
          <a:noFill/>
        </p:spPr>
        <p:txBody>
          <a:bodyPr wrap="none" rtlCol="0">
            <a:spAutoFit/>
          </a:bodyPr>
          <a:lstStyle/>
          <a:p>
            <a:r>
              <a:rPr lang="en-US" dirty="0" smtClean="0">
                <a:solidFill>
                  <a:srgbClr val="C00000"/>
                </a:solidFill>
              </a:rPr>
              <a:t>Sum of 3 Rows of Towers</a:t>
            </a:r>
            <a:endParaRPr lang="en-US" dirty="0">
              <a:solidFill>
                <a:srgbClr val="C00000"/>
              </a:solidFill>
            </a:endParaRPr>
          </a:p>
        </p:txBody>
      </p:sp>
      <p:pic>
        <p:nvPicPr>
          <p:cNvPr id="1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4093" y="1981200"/>
            <a:ext cx="3657600" cy="35855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2080508"/>
            <a:ext cx="3657600" cy="34862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ight Brace 16"/>
          <p:cNvSpPr/>
          <p:nvPr/>
        </p:nvSpPr>
        <p:spPr>
          <a:xfrm>
            <a:off x="8229600" y="3200400"/>
            <a:ext cx="155448" cy="914400"/>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extBox 17"/>
          <p:cNvSpPr txBox="1"/>
          <p:nvPr/>
        </p:nvSpPr>
        <p:spPr>
          <a:xfrm>
            <a:off x="8410853" y="3488323"/>
            <a:ext cx="659155" cy="338554"/>
          </a:xfrm>
          <a:prstGeom prst="rect">
            <a:avLst/>
          </a:prstGeom>
          <a:noFill/>
        </p:spPr>
        <p:txBody>
          <a:bodyPr wrap="none" rtlCol="0">
            <a:spAutoFit/>
          </a:bodyPr>
          <a:lstStyle/>
          <a:p>
            <a:r>
              <a:rPr lang="en-US" sz="1600" dirty="0" smtClean="0">
                <a:solidFill>
                  <a:srgbClr val="FF0000"/>
                </a:solidFill>
              </a:rPr>
              <a:t>~ 5%</a:t>
            </a:r>
            <a:endParaRPr lang="en-US" sz="1600" dirty="0">
              <a:solidFill>
                <a:srgbClr val="FF0000"/>
              </a:solidFill>
            </a:endParaRPr>
          </a:p>
        </p:txBody>
      </p:sp>
      <p:sp>
        <p:nvSpPr>
          <p:cNvPr id="19" name="TextBox 18"/>
          <p:cNvSpPr txBox="1"/>
          <p:nvPr/>
        </p:nvSpPr>
        <p:spPr>
          <a:xfrm>
            <a:off x="5078668" y="5801423"/>
            <a:ext cx="3217547" cy="369332"/>
          </a:xfrm>
          <a:prstGeom prst="rect">
            <a:avLst/>
          </a:prstGeom>
          <a:noFill/>
        </p:spPr>
        <p:txBody>
          <a:bodyPr wrap="none" rtlCol="0">
            <a:spAutoFit/>
          </a:bodyPr>
          <a:lstStyle/>
          <a:p>
            <a:r>
              <a:rPr lang="en-US" dirty="0" smtClean="0">
                <a:solidFill>
                  <a:srgbClr val="FF0000"/>
                </a:solidFill>
              </a:rPr>
              <a:t>~ 5% variation across a tower</a:t>
            </a:r>
            <a:endParaRPr lang="en-US" dirty="0">
              <a:solidFill>
                <a:srgbClr val="FF0000"/>
              </a:solidFill>
            </a:endParaRPr>
          </a:p>
        </p:txBody>
      </p:sp>
    </p:spTree>
    <p:extLst>
      <p:ext uri="{BB962C8B-B14F-4D97-AF65-F5344CB8AC3E}">
        <p14:creationId xmlns:p14="http://schemas.microsoft.com/office/powerpoint/2010/main" val="26482438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solidFill>
                  <a:srgbClr val="1F497D">
                    <a:lumMod val="60000"/>
                    <a:lumOff val="40000"/>
                  </a:srgbClr>
                </a:solidFill>
              </a:rPr>
              <a:t>C.Woody, EIC Detector R&amp;D Committee Meeting,  7/21/14</a:t>
            </a:r>
            <a:endParaRPr lang="en-US" dirty="0">
              <a:solidFill>
                <a:srgbClr val="1F497D">
                  <a:lumMod val="60000"/>
                  <a:lumOff val="40000"/>
                </a:srgbClr>
              </a:solidFill>
            </a:endParaRPr>
          </a:p>
        </p:txBody>
      </p:sp>
      <p:sp>
        <p:nvSpPr>
          <p:cNvPr id="4" name="Slide Number Placeholder 3"/>
          <p:cNvSpPr>
            <a:spLocks noGrp="1"/>
          </p:cNvSpPr>
          <p:nvPr>
            <p:ph type="sldNum" sz="quarter" idx="12"/>
          </p:nvPr>
        </p:nvSpPr>
        <p:spPr/>
        <p:txBody>
          <a:bodyPr/>
          <a:lstStyle/>
          <a:p>
            <a:fld id="{59EA4CFA-C3DC-4ADB-8A77-9C015038EFD0}" type="slidenum">
              <a:rPr lang="en-US" smtClean="0">
                <a:solidFill>
                  <a:srgbClr val="1F497D">
                    <a:lumMod val="60000"/>
                    <a:lumOff val="40000"/>
                  </a:srgbClr>
                </a:solidFill>
              </a:rPr>
              <a:pPr/>
              <a:t>9</a:t>
            </a:fld>
            <a:endParaRPr lang="en-US" dirty="0">
              <a:solidFill>
                <a:srgbClr val="1F497D">
                  <a:lumMod val="60000"/>
                  <a:lumOff val="40000"/>
                </a:srgbClr>
              </a:solidFill>
            </a:endParaRPr>
          </a:p>
        </p:txBody>
      </p:sp>
      <p:sp>
        <p:nvSpPr>
          <p:cNvPr id="16" name="Title 1"/>
          <p:cNvSpPr txBox="1">
            <a:spLocks noGrp="1"/>
          </p:cNvSpPr>
          <p:nvPr>
            <p:ph type="title"/>
          </p:nvPr>
        </p:nvSpPr>
        <p:spPr>
          <a:xfrm>
            <a:off x="914400" y="152400"/>
            <a:ext cx="7543800" cy="685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600" kern="1200" baseline="0">
                <a:solidFill>
                  <a:srgbClr val="FF0000"/>
                </a:solidFill>
                <a:latin typeface="Arial" pitchFamily="34" charset="0"/>
                <a:ea typeface="+mj-ea"/>
                <a:cs typeface="+mj-cs"/>
              </a:defRPr>
            </a:lvl1pPr>
          </a:lstStyle>
          <a:p>
            <a:r>
              <a:rPr lang="en-US" sz="3200" b="1" dirty="0" smtClean="0"/>
              <a:t>Longitudinal Position Dependence</a:t>
            </a:r>
            <a:endParaRPr lang="en-US" sz="3200" b="1" dirty="0"/>
          </a:p>
        </p:txBody>
      </p:sp>
      <p:pic>
        <p:nvPicPr>
          <p:cNvPr id="17" name="Picture 16"/>
          <p:cNvPicPr>
            <a:picLocks noChangeAspect="1"/>
          </p:cNvPicPr>
          <p:nvPr/>
        </p:nvPicPr>
        <p:blipFill rotWithShape="1">
          <a:blip r:embed="rId2">
            <a:extLst>
              <a:ext uri="{28A0092B-C50C-407E-A947-70E740481C1C}">
                <a14:useLocalDpi xmlns:a14="http://schemas.microsoft.com/office/drawing/2010/main" val="0"/>
              </a:ext>
            </a:extLst>
          </a:blip>
          <a:srcRect t="13229"/>
          <a:stretch/>
        </p:blipFill>
        <p:spPr>
          <a:xfrm>
            <a:off x="304800" y="3231262"/>
            <a:ext cx="4236370" cy="2780025"/>
          </a:xfrm>
          <a:prstGeom prst="rect">
            <a:avLst/>
          </a:prstGeom>
        </p:spPr>
      </p:pic>
      <p:grpSp>
        <p:nvGrpSpPr>
          <p:cNvPr id="12" name="Group 11"/>
          <p:cNvGrpSpPr/>
          <p:nvPr/>
        </p:nvGrpSpPr>
        <p:grpSpPr>
          <a:xfrm>
            <a:off x="1318085" y="6093168"/>
            <a:ext cx="2133600" cy="205686"/>
            <a:chOff x="1507873" y="5492567"/>
            <a:chExt cx="2133600" cy="205686"/>
          </a:xfrm>
        </p:grpSpPr>
        <p:cxnSp>
          <p:nvCxnSpPr>
            <p:cNvPr id="19" name="Straight Arrow Connector 18"/>
            <p:cNvCxnSpPr/>
            <p:nvPr/>
          </p:nvCxnSpPr>
          <p:spPr>
            <a:xfrm flipV="1">
              <a:off x="1965073" y="5492567"/>
              <a:ext cx="0" cy="205686"/>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2498473" y="5492567"/>
              <a:ext cx="0" cy="205686"/>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3641473" y="5492567"/>
              <a:ext cx="0" cy="205686"/>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3031873" y="5492567"/>
              <a:ext cx="0" cy="205686"/>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1507873" y="5502422"/>
              <a:ext cx="0" cy="195831"/>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1597339" y="745123"/>
            <a:ext cx="6048644" cy="707886"/>
          </a:xfrm>
          <a:prstGeom prst="rect">
            <a:avLst/>
          </a:prstGeom>
          <a:noFill/>
        </p:spPr>
        <p:txBody>
          <a:bodyPr wrap="none" rtlCol="0">
            <a:spAutoFit/>
          </a:bodyPr>
          <a:lstStyle/>
          <a:p>
            <a:pPr algn="ctr"/>
            <a:r>
              <a:rPr lang="en-US" sz="2000" dirty="0" smtClean="0">
                <a:solidFill>
                  <a:schemeClr val="accent2"/>
                </a:solidFill>
              </a:rPr>
              <a:t>5 different calorimeter positions along fiber direction</a:t>
            </a:r>
          </a:p>
          <a:p>
            <a:pPr algn="ctr"/>
            <a:r>
              <a:rPr lang="en-US" sz="2000" dirty="0" smtClean="0">
                <a:solidFill>
                  <a:schemeClr val="accent2"/>
                </a:solidFill>
              </a:rPr>
              <a:t>120 </a:t>
            </a:r>
            <a:r>
              <a:rPr lang="en-US" sz="2000" dirty="0" err="1" smtClean="0">
                <a:solidFill>
                  <a:schemeClr val="accent2"/>
                </a:solidFill>
              </a:rPr>
              <a:t>GeV</a:t>
            </a:r>
            <a:r>
              <a:rPr lang="en-US" sz="2000" dirty="0" smtClean="0">
                <a:solidFill>
                  <a:schemeClr val="accent2"/>
                </a:solidFill>
              </a:rPr>
              <a:t> protons</a:t>
            </a:r>
            <a:endParaRPr lang="en-US" sz="2000" dirty="0">
              <a:solidFill>
                <a:schemeClr val="accent2"/>
              </a:solidFill>
            </a:endParaRPr>
          </a:p>
        </p:txBody>
      </p:sp>
      <p:pic>
        <p:nvPicPr>
          <p:cNvPr id="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2542" y="1860840"/>
            <a:ext cx="3657600" cy="3549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Right Brace 26"/>
          <p:cNvSpPr/>
          <p:nvPr/>
        </p:nvSpPr>
        <p:spPr>
          <a:xfrm>
            <a:off x="8305800" y="3124200"/>
            <a:ext cx="155448" cy="914400"/>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TextBox 27"/>
          <p:cNvSpPr txBox="1"/>
          <p:nvPr/>
        </p:nvSpPr>
        <p:spPr>
          <a:xfrm>
            <a:off x="8458200" y="3395246"/>
            <a:ext cx="659155" cy="338554"/>
          </a:xfrm>
          <a:prstGeom prst="rect">
            <a:avLst/>
          </a:prstGeom>
          <a:noFill/>
        </p:spPr>
        <p:txBody>
          <a:bodyPr wrap="none" rtlCol="0">
            <a:spAutoFit/>
          </a:bodyPr>
          <a:lstStyle/>
          <a:p>
            <a:r>
              <a:rPr lang="en-US" sz="1600" dirty="0" smtClean="0">
                <a:solidFill>
                  <a:srgbClr val="FF0000"/>
                </a:solidFill>
              </a:rPr>
              <a:t>~ 2%</a:t>
            </a:r>
            <a:endParaRPr lang="en-US" sz="1600" dirty="0">
              <a:solidFill>
                <a:srgbClr val="FF0000"/>
              </a:solidFill>
            </a:endParaRPr>
          </a:p>
        </p:txBody>
      </p:sp>
      <p:sp>
        <p:nvSpPr>
          <p:cNvPr id="29" name="TextBox 28"/>
          <p:cNvSpPr txBox="1"/>
          <p:nvPr/>
        </p:nvSpPr>
        <p:spPr>
          <a:xfrm>
            <a:off x="5257800" y="5641955"/>
            <a:ext cx="2973891" cy="369332"/>
          </a:xfrm>
          <a:prstGeom prst="rect">
            <a:avLst/>
          </a:prstGeom>
          <a:noFill/>
        </p:spPr>
        <p:txBody>
          <a:bodyPr wrap="none" rtlCol="0">
            <a:spAutoFit/>
          </a:bodyPr>
          <a:lstStyle/>
          <a:p>
            <a:r>
              <a:rPr lang="en-US" dirty="0" smtClean="0">
                <a:solidFill>
                  <a:srgbClr val="FF0000"/>
                </a:solidFill>
              </a:rPr>
              <a:t>~ 2% variation along length</a:t>
            </a:r>
            <a:endParaRPr lang="en-US" dirty="0">
              <a:solidFill>
                <a:srgbClr val="FF0000"/>
              </a:solidFill>
            </a:endParaRPr>
          </a:p>
        </p:txBody>
      </p:sp>
      <p:pic>
        <p:nvPicPr>
          <p:cNvPr id="3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1828800"/>
            <a:ext cx="3886200" cy="14022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3" name="Rectangle 42"/>
          <p:cNvSpPr/>
          <p:nvPr/>
        </p:nvSpPr>
        <p:spPr>
          <a:xfrm>
            <a:off x="1551597" y="6332914"/>
            <a:ext cx="1276311" cy="338554"/>
          </a:xfrm>
          <a:prstGeom prst="rect">
            <a:avLst/>
          </a:prstGeom>
          <a:ln>
            <a:noFill/>
          </a:ln>
        </p:spPr>
        <p:txBody>
          <a:bodyPr wrap="none">
            <a:spAutoFit/>
          </a:bodyPr>
          <a:lstStyle/>
          <a:p>
            <a:r>
              <a:rPr lang="en-US" sz="1600" dirty="0" err="1">
                <a:solidFill>
                  <a:srgbClr val="C00000"/>
                </a:solidFill>
                <a:latin typeface="Symbol" pitchFamily="18" charset="2"/>
              </a:rPr>
              <a:t>D</a:t>
            </a:r>
            <a:r>
              <a:rPr lang="en-US" sz="1600" dirty="0" err="1">
                <a:solidFill>
                  <a:srgbClr val="C00000"/>
                </a:solidFill>
              </a:rPr>
              <a:t>y</a:t>
            </a:r>
            <a:r>
              <a:rPr lang="en-US" sz="1600" dirty="0">
                <a:solidFill>
                  <a:srgbClr val="C00000"/>
                </a:solidFill>
              </a:rPr>
              <a:t> = 23 mm</a:t>
            </a:r>
          </a:p>
        </p:txBody>
      </p:sp>
      <p:sp>
        <p:nvSpPr>
          <p:cNvPr id="44" name="Rectangle 43"/>
          <p:cNvSpPr/>
          <p:nvPr/>
        </p:nvSpPr>
        <p:spPr>
          <a:xfrm>
            <a:off x="4616345" y="1538293"/>
            <a:ext cx="3930526" cy="369332"/>
          </a:xfrm>
          <a:prstGeom prst="rect">
            <a:avLst/>
          </a:prstGeom>
          <a:ln>
            <a:noFill/>
          </a:ln>
        </p:spPr>
        <p:txBody>
          <a:bodyPr wrap="square">
            <a:spAutoFit/>
          </a:bodyPr>
          <a:lstStyle/>
          <a:p>
            <a:pPr algn="ctr"/>
            <a:r>
              <a:rPr lang="en-US" dirty="0" smtClean="0">
                <a:solidFill>
                  <a:srgbClr val="FF0000"/>
                </a:solidFill>
              </a:rPr>
              <a:t>Scan along calorimeter with beam</a:t>
            </a:r>
            <a:endParaRPr lang="en-US" dirty="0">
              <a:solidFill>
                <a:srgbClr val="FF0000"/>
              </a:solidFill>
            </a:endParaRPr>
          </a:p>
        </p:txBody>
      </p:sp>
      <p:sp>
        <p:nvSpPr>
          <p:cNvPr id="24" name="Rectangle 23"/>
          <p:cNvSpPr/>
          <p:nvPr/>
        </p:nvSpPr>
        <p:spPr>
          <a:xfrm>
            <a:off x="457722" y="1522286"/>
            <a:ext cx="3930526" cy="369332"/>
          </a:xfrm>
          <a:prstGeom prst="rect">
            <a:avLst/>
          </a:prstGeom>
          <a:solidFill>
            <a:schemeClr val="bg1"/>
          </a:solidFill>
          <a:ln>
            <a:noFill/>
          </a:ln>
        </p:spPr>
        <p:txBody>
          <a:bodyPr wrap="square">
            <a:spAutoFit/>
          </a:bodyPr>
          <a:lstStyle/>
          <a:p>
            <a:pPr algn="ctr"/>
            <a:r>
              <a:rPr lang="en-US" dirty="0" smtClean="0">
                <a:solidFill>
                  <a:srgbClr val="FF0000"/>
                </a:solidFill>
              </a:rPr>
              <a:t>Scan along fibers with source</a:t>
            </a:r>
            <a:endParaRPr lang="en-US" dirty="0">
              <a:solidFill>
                <a:srgbClr val="FF0000"/>
              </a:solidFill>
            </a:endParaRPr>
          </a:p>
        </p:txBody>
      </p:sp>
    </p:spTree>
    <p:extLst>
      <p:ext uri="{BB962C8B-B14F-4D97-AF65-F5344CB8AC3E}">
        <p14:creationId xmlns:p14="http://schemas.microsoft.com/office/powerpoint/2010/main" val="34662904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rgbClr val="0000CC"/>
      </a:dk1>
      <a:lt1>
        <a:sysClr val="window" lastClr="FFFFFF"/>
      </a:lt1>
      <a:dk2>
        <a:srgbClr val="1F497D"/>
      </a:dk2>
      <a:lt2>
        <a:srgbClr val="EEECE1"/>
      </a:lt2>
      <a:accent1>
        <a:srgbClr val="4F81BD"/>
      </a:accent1>
      <a:accent2>
        <a:srgbClr val="000099"/>
      </a:accent2>
      <a:accent3>
        <a:srgbClr val="000099"/>
      </a:accent3>
      <a:accent4>
        <a:srgbClr val="8064A2"/>
      </a:accent4>
      <a:accent5>
        <a:srgbClr val="4BACC6"/>
      </a:accent5>
      <a:accent6>
        <a:srgbClr val="000099"/>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Custom 1">
      <a:dk1>
        <a:srgbClr val="0000CC"/>
      </a:dk1>
      <a:lt1>
        <a:sysClr val="window" lastClr="FFFFFF"/>
      </a:lt1>
      <a:dk2>
        <a:srgbClr val="1F497D"/>
      </a:dk2>
      <a:lt2>
        <a:srgbClr val="EEECE1"/>
      </a:lt2>
      <a:accent1>
        <a:srgbClr val="4F81BD"/>
      </a:accent1>
      <a:accent2>
        <a:srgbClr val="000099"/>
      </a:accent2>
      <a:accent3>
        <a:srgbClr val="000099"/>
      </a:accent3>
      <a:accent4>
        <a:srgbClr val="8064A2"/>
      </a:accent4>
      <a:accent5>
        <a:srgbClr val="4BACC6"/>
      </a:accent5>
      <a:accent6>
        <a:srgbClr val="000099"/>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4185</TotalTime>
  <Words>702</Words>
  <Application>Microsoft Office PowerPoint</Application>
  <PresentationFormat>On-screen Show (4:3)</PresentationFormat>
  <Paragraphs>125</Paragraphs>
  <Slides>13</Slides>
  <Notes>1</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13</vt:i4>
      </vt:variant>
    </vt:vector>
  </HeadingPairs>
  <TitlesOfParts>
    <vt:vector size="16" baseType="lpstr">
      <vt:lpstr>Office Theme</vt:lpstr>
      <vt:lpstr>1_Office Theme</vt:lpstr>
      <vt:lpstr>Worksheet</vt:lpstr>
      <vt:lpstr>PowerPoint Presentation</vt:lpstr>
      <vt:lpstr>Test of Tilted Plate Tungsten SciFi EMCAL</vt:lpstr>
      <vt:lpstr>PowerPoint Presentation</vt:lpstr>
      <vt:lpstr>PowerPoint Presentation</vt:lpstr>
      <vt:lpstr>PowerPoint Presentation</vt:lpstr>
      <vt:lpstr>Measurement of Light Output</vt:lpstr>
      <vt:lpstr>Tower Readout with SiPMs</vt:lpstr>
      <vt:lpstr>Transverse Position Dependence</vt:lpstr>
      <vt:lpstr>Longitudinal Position Dependence</vt:lpstr>
      <vt:lpstr>Linearity</vt:lpstr>
      <vt:lpstr>Energy Resolution</vt:lpstr>
      <vt:lpstr>Conclusions and Future Plans</vt:lpstr>
      <vt:lpstr>Budget for Future R&amp;D </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Woody</dc:creator>
  <cp:lastModifiedBy>Craig1</cp:lastModifiedBy>
  <cp:revision>771</cp:revision>
  <dcterms:created xsi:type="dcterms:W3CDTF">2012-02-22T21:24:35Z</dcterms:created>
  <dcterms:modified xsi:type="dcterms:W3CDTF">2014-07-14T13:38:26Z</dcterms:modified>
</cp:coreProperties>
</file>